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7" r:id="rId4"/>
    <p:sldId id="258" r:id="rId5"/>
    <p:sldId id="272" r:id="rId6"/>
    <p:sldId id="274" r:id="rId7"/>
    <p:sldId id="275" r:id="rId8"/>
    <p:sldId id="259" r:id="rId9"/>
    <p:sldId id="270" r:id="rId10"/>
    <p:sldId id="260" r:id="rId11"/>
    <p:sldId id="271" r:id="rId12"/>
    <p:sldId id="285" r:id="rId13"/>
    <p:sldId id="268" r:id="rId14"/>
    <p:sldId id="288" r:id="rId15"/>
    <p:sldId id="287" r:id="rId16"/>
    <p:sldId id="262" r:id="rId17"/>
    <p:sldId id="263" r:id="rId18"/>
    <p:sldId id="276" r:id="rId19"/>
    <p:sldId id="277" r:id="rId20"/>
    <p:sldId id="284" r:id="rId21"/>
    <p:sldId id="282" r:id="rId22"/>
    <p:sldId id="279" r:id="rId23"/>
    <p:sldId id="289" r:id="rId24"/>
    <p:sldId id="290" r:id="rId25"/>
    <p:sldId id="283" r:id="rId26"/>
    <p:sldId id="280" r:id="rId27"/>
    <p:sldId id="278" r:id="rId28"/>
    <p:sldId id="266" r:id="rId29"/>
    <p:sldId id="286" r:id="rId30"/>
    <p:sldId id="264"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p:cViewPr varScale="1">
        <p:scale>
          <a:sx n="65" d="100"/>
          <a:sy n="65" d="100"/>
        </p:scale>
        <p:origin x="1336" y="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0"/>
            <a:ext cx="8610600" cy="1828800"/>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VEHICLE COMMUNICATION SYSTEM USING LORA FOR ENHANCED ROAD SAFETY</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9084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algn="l"/>
            <a:r>
              <a:rPr lang="en-US" sz="4000" b="1" dirty="0" smtClean="0">
                <a:latin typeface="Times New Roman" panose="02020603050405020304" pitchFamily="18" charset="0"/>
                <a:cs typeface="Times New Roman" panose="02020603050405020304" pitchFamily="18" charset="0"/>
              </a:rPr>
              <a:t>PROPOSED SYSTEM</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219200"/>
            <a:ext cx="8610600" cy="54864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proposed system employs </a:t>
            </a:r>
            <a:r>
              <a:rPr lang="en-US" sz="2400" dirty="0" err="1">
                <a:latin typeface="Times New Roman" panose="02020603050405020304" pitchFamily="18" charset="0"/>
                <a:cs typeface="Times New Roman" panose="02020603050405020304" pitchFamily="18" charset="0"/>
              </a:rPr>
              <a:t>LoRa</a:t>
            </a:r>
            <a:r>
              <a:rPr lang="en-US" sz="2400" dirty="0">
                <a:latin typeface="Times New Roman" panose="02020603050405020304" pitchFamily="18" charset="0"/>
                <a:cs typeface="Times New Roman" panose="02020603050405020304" pitchFamily="18" charset="0"/>
              </a:rPr>
              <a:t> technology for real-time data exchange between vehicles. It comprises interconnected transmitter and receiver modules.</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9740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pPr algn="l"/>
            <a:r>
              <a:rPr lang="en-IN" sz="4000" b="1" dirty="0">
                <a:latin typeface="Times New Roman" panose="02020603050405020304" pitchFamily="18" charset="0"/>
                <a:cs typeface="Times New Roman" panose="02020603050405020304" pitchFamily="18" charset="0"/>
              </a:rPr>
              <a:t>ADVANTAGES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49239" y="1447800"/>
            <a:ext cx="8229600" cy="4830763"/>
          </a:xfrm>
        </p:spPr>
        <p:txBody>
          <a:bodyPr>
            <a:normAutofit/>
          </a:bodyPr>
          <a:lstStyle/>
          <a:p>
            <a:pPr algn="just"/>
            <a:r>
              <a:rPr lang="en-US" sz="2400" dirty="0" smtClean="0">
                <a:latin typeface="Times New Roman" panose="02020603050405020304" pitchFamily="18" charset="0"/>
                <a:cs typeface="Times New Roman" panose="02020603050405020304" pitchFamily="18" charset="0"/>
              </a:rPr>
              <a:t>Long range communication between </a:t>
            </a:r>
            <a:r>
              <a:rPr lang="en-US" sz="2400" dirty="0" err="1" smtClean="0">
                <a:latin typeface="Times New Roman" panose="02020603050405020304" pitchFamily="18" charset="0"/>
                <a:cs typeface="Times New Roman" panose="02020603050405020304" pitchFamily="18" charset="0"/>
              </a:rPr>
              <a:t>vecihels</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Real-time </a:t>
            </a:r>
            <a:r>
              <a:rPr lang="en-US" sz="2400" dirty="0">
                <a:latin typeface="Times New Roman" panose="02020603050405020304" pitchFamily="18" charset="0"/>
                <a:cs typeface="Times New Roman" panose="02020603050405020304" pitchFamily="18" charset="0"/>
              </a:rPr>
              <a:t>data transmission of gas, fire, and acceleration anomalies</a:t>
            </a:r>
          </a:p>
          <a:p>
            <a:pPr algn="just"/>
            <a:r>
              <a:rPr lang="en-US" sz="2400" dirty="0">
                <a:latin typeface="Times New Roman" panose="02020603050405020304" pitchFamily="18" charset="0"/>
                <a:cs typeface="Times New Roman" panose="02020603050405020304" pitchFamily="18" charset="0"/>
              </a:rPr>
              <a:t>Manual status indication button for immediate hazard reporting</a:t>
            </a:r>
          </a:p>
          <a:p>
            <a:pPr algn="just"/>
            <a:r>
              <a:rPr lang="en-US" sz="2400" dirty="0">
                <a:latin typeface="Times New Roman" panose="02020603050405020304" pitchFamily="18" charset="0"/>
                <a:cs typeface="Times New Roman" panose="02020603050405020304" pitchFamily="18" charset="0"/>
              </a:rPr>
              <a:t>Improved driver awareness of surrounding hazards</a:t>
            </a:r>
          </a:p>
          <a:p>
            <a:pPr algn="just"/>
            <a:r>
              <a:rPr lang="en-US" sz="2400" dirty="0">
                <a:latin typeface="Times New Roman" panose="02020603050405020304" pitchFamily="18" charset="0"/>
                <a:cs typeface="Times New Roman" panose="02020603050405020304" pitchFamily="18" charset="0"/>
              </a:rPr>
              <a:t>Potential for accident prevention and enhanced road </a:t>
            </a:r>
            <a:r>
              <a:rPr lang="en-US" sz="2400" dirty="0" err="1">
                <a:latin typeface="Times New Roman" panose="02020603050405020304" pitchFamily="18" charset="0"/>
                <a:cs typeface="Times New Roman" panose="02020603050405020304" pitchFamily="18" charset="0"/>
              </a:rPr>
              <a:t>safetycident</a:t>
            </a:r>
            <a:r>
              <a:rPr lang="en-US" sz="2400" dirty="0">
                <a:latin typeface="Times New Roman" panose="02020603050405020304" pitchFamily="18" charset="0"/>
                <a:cs typeface="Times New Roman" panose="02020603050405020304" pitchFamily="18" charset="0"/>
              </a:rPr>
              <a:t> prevention and enhanced road safety</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0301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TECHNOLOGIES USED IN PROPOSED SYSTEM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2400" dirty="0" err="1" smtClean="0">
                <a:latin typeface="Times New Roman" panose="02020603050405020304" pitchFamily="18" charset="0"/>
                <a:cs typeface="Times New Roman" panose="02020603050405020304" pitchFamily="18" charset="0"/>
              </a:rPr>
              <a:t>LoRa</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Low-power, long-range wireless communication technology</a:t>
            </a:r>
          </a:p>
          <a:p>
            <a:pPr algn="just"/>
            <a:r>
              <a:rPr lang="en-US" sz="2400" dirty="0">
                <a:latin typeface="Times New Roman" panose="02020603050405020304" pitchFamily="18" charset="0"/>
                <a:cs typeface="Times New Roman" panose="02020603050405020304" pitchFamily="18" charset="0"/>
              </a:rPr>
              <a:t>Sensors </a:t>
            </a:r>
            <a:r>
              <a:rPr lang="en-US" sz="2400" dirty="0" smtClean="0">
                <a:latin typeface="Times New Roman" panose="02020603050405020304" pitchFamily="18" charset="0"/>
                <a:cs typeface="Times New Roman" panose="02020603050405020304" pitchFamily="18" charset="0"/>
              </a:rPr>
              <a:t>Gas</a:t>
            </a:r>
            <a:r>
              <a:rPr lang="en-US" sz="2400" dirty="0">
                <a:latin typeface="Times New Roman" panose="02020603050405020304" pitchFamily="18" charset="0"/>
                <a:cs typeface="Times New Roman" panose="02020603050405020304" pitchFamily="18" charset="0"/>
              </a:rPr>
              <a:t>, fire, and acceleration sensors for hazard detection</a:t>
            </a:r>
          </a:p>
          <a:p>
            <a:pPr algn="just"/>
            <a:r>
              <a:rPr lang="en-US" sz="2400" dirty="0">
                <a:latin typeface="Times New Roman" panose="02020603050405020304" pitchFamily="18" charset="0"/>
                <a:cs typeface="Times New Roman" panose="02020603050405020304" pitchFamily="18" charset="0"/>
              </a:rPr>
              <a:t>Microcontroller </a:t>
            </a:r>
            <a:r>
              <a:rPr lang="en-US" sz="2400" dirty="0" smtClean="0">
                <a:latin typeface="Times New Roman" panose="02020603050405020304" pitchFamily="18" charset="0"/>
                <a:cs typeface="Times New Roman" panose="02020603050405020304" pitchFamily="18" charset="0"/>
              </a:rPr>
              <a:t>Processes </a:t>
            </a:r>
            <a:r>
              <a:rPr lang="en-US" sz="2400" dirty="0">
                <a:latin typeface="Times New Roman" panose="02020603050405020304" pitchFamily="18" charset="0"/>
                <a:cs typeface="Times New Roman" panose="02020603050405020304" pitchFamily="18" charset="0"/>
              </a:rPr>
              <a:t>sensor data and facilitates </a:t>
            </a:r>
            <a:r>
              <a:rPr lang="en-US" sz="2400" dirty="0" err="1">
                <a:latin typeface="Times New Roman" panose="02020603050405020304" pitchFamily="18" charset="0"/>
                <a:cs typeface="Times New Roman" panose="02020603050405020304" pitchFamily="18" charset="0"/>
              </a:rPr>
              <a:t>LoRa</a:t>
            </a:r>
            <a:r>
              <a:rPr lang="en-US" sz="2400" dirty="0">
                <a:latin typeface="Times New Roman" panose="02020603050405020304" pitchFamily="18" charset="0"/>
                <a:cs typeface="Times New Roman" panose="02020603050405020304" pitchFamily="18" charset="0"/>
              </a:rPr>
              <a:t> communication</a:t>
            </a:r>
          </a:p>
          <a:p>
            <a:pPr algn="just"/>
            <a:r>
              <a:rPr lang="en-US" sz="2400" dirty="0">
                <a:latin typeface="Times New Roman" panose="02020603050405020304" pitchFamily="18" charset="0"/>
                <a:cs typeface="Times New Roman" panose="02020603050405020304" pitchFamily="18" charset="0"/>
              </a:rPr>
              <a:t>LCD Display (Receiver)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Visually displays received data</a:t>
            </a:r>
          </a:p>
          <a:p>
            <a:pPr algn="just"/>
            <a:r>
              <a:rPr lang="en-US" sz="2400" dirty="0">
                <a:latin typeface="Times New Roman" panose="02020603050405020304" pitchFamily="18" charset="0"/>
                <a:cs typeface="Times New Roman" panose="02020603050405020304" pitchFamily="18" charset="0"/>
              </a:rPr>
              <a:t>Buzzer (Receiver)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Provides </a:t>
            </a:r>
            <a:r>
              <a:rPr lang="en-US" sz="2400" dirty="0">
                <a:latin typeface="Times New Roman" panose="02020603050405020304" pitchFamily="18" charset="0"/>
                <a:cs typeface="Times New Roman" panose="02020603050405020304" pitchFamily="18" charset="0"/>
              </a:rPr>
              <a:t>audible alerts for detected anomalies</a:t>
            </a:r>
          </a:p>
        </p:txBody>
      </p:sp>
    </p:spTree>
    <p:extLst>
      <p:ext uri="{BB962C8B-B14F-4D97-AF65-F5344CB8AC3E}">
        <p14:creationId xmlns:p14="http://schemas.microsoft.com/office/powerpoint/2010/main" val="1273029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pPr algn="l"/>
            <a:r>
              <a:rPr lang="en-US" sz="3200" b="1" dirty="0">
                <a:latin typeface="Times New Roman" panose="02020603050405020304" pitchFamily="18" charset="0"/>
                <a:cs typeface="Times New Roman" panose="02020603050405020304" pitchFamily="18" charset="0"/>
              </a:rPr>
              <a:t>BLOCK DIAGRAM </a:t>
            </a:r>
            <a:r>
              <a:rPr lang="en-US" sz="3200" b="1" dirty="0" smtClean="0">
                <a:latin typeface="Times New Roman" panose="02020603050405020304" pitchFamily="18" charset="0"/>
                <a:cs typeface="Times New Roman" panose="02020603050405020304" pitchFamily="18" charset="0"/>
              </a:rPr>
              <a:t>FOR </a:t>
            </a:r>
            <a:r>
              <a:rPr lang="en-US" sz="3200" b="1" dirty="0" smtClean="0">
                <a:latin typeface="Times New Roman" panose="02020603050405020304" pitchFamily="18" charset="0"/>
                <a:cs typeface="Times New Roman" panose="02020603050405020304" pitchFamily="18" charset="0"/>
              </a:rPr>
              <a:t>HARDWARE</a:t>
            </a:r>
            <a:br>
              <a:rPr lang="en-US" sz="3200"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TRANSMITER PART</a:t>
            </a:r>
            <a:endParaRPr lang="en-US" sz="3200" dirty="0"/>
          </a:p>
        </p:txBody>
      </p:sp>
      <p:sp>
        <p:nvSpPr>
          <p:cNvPr id="12" name="AutoShape 8" descr="https://lh7-us.googleusercontent.com/Fz76xd60DkduS7Z_KspQOZ3Y0B7kv73BTaX8XWB-uEx4WGmsUAKiYxS7F6xYhcTp95txx1jUM13QVVsIbv2qZ3Wi_PmruJrYisSyYlGewHHf6KtvTKZelbba5oQCCKOsOa1cwSxRba7Z3-MeDuGt"/>
          <p:cNvSpPr>
            <a:spLocks noChangeAspect="1" noChangeArrowheads="1"/>
          </p:cNvSpPr>
          <p:nvPr/>
        </p:nvSpPr>
        <p:spPr bwMode="auto">
          <a:xfrm>
            <a:off x="38100" y="2819400"/>
            <a:ext cx="7353300" cy="19963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s://lh7-us.googleusercontent.com/Fz76xd60DkduS7Z_KspQOZ3Y0B7kv73BTaX8XWB-uEx4WGmsUAKiYxS7F6xYhcTp95txx1jUM13QVVsIbv2qZ3Wi_PmruJrYisSyYlGewHHf6KtvTKZelbba5oQCCKOsOa1cwSxRba7Z3-MeDuGt"/>
          <p:cNvSpPr>
            <a:spLocks noChangeAspect="1" noChangeArrowheads="1"/>
          </p:cNvSpPr>
          <p:nvPr/>
        </p:nvSpPr>
        <p:spPr bwMode="auto">
          <a:xfrm>
            <a:off x="38100" y="-90488"/>
            <a:ext cx="5724525" cy="38195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Picture 23" descr="https://lh7-us.googleusercontent.com/JkbyyQR7xZLpkHOfPbVzV_MyHcUM67wGcTWzCZ9w4SbNaANd3qNcf_YN1sO_U6_ClZsr1kbuBDGcCNjj3yNTX3K0jP3MzgZPVXxdDl6dZjBZ2jzvbb-GoIU6bm0VR7AotKunUzzoC2DQA2hZaCAZ"/>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1" y="1690688"/>
            <a:ext cx="7391399" cy="421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78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RECIVER PART</a:t>
            </a:r>
            <a:endParaRPr lang="en-US" dirty="0">
              <a:latin typeface="Times New Roman" panose="02020603050405020304" pitchFamily="18" charset="0"/>
              <a:cs typeface="Times New Roman" panose="02020603050405020304" pitchFamily="18" charset="0"/>
            </a:endParaRPr>
          </a:p>
        </p:txBody>
      </p:sp>
      <p:pic>
        <p:nvPicPr>
          <p:cNvPr id="4" name="Picture 3" descr="C:\Users\PANTECH\Desktop\NEYA\ABSTRACTS &amp; BASE PAPER\VEHICLE TO VEHICLE COMMUNICATION USING LORA\LORA RECEIVER PART.png"/>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09701"/>
            <a:ext cx="6553199" cy="403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932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BLOCK DIAGRAM EXPLANATION</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685800" y="1237979"/>
            <a:ext cx="7543800" cy="5632311"/>
          </a:xfrm>
          <a:prstGeom prst="rect">
            <a:avLst/>
          </a:prstGeom>
        </p:spPr>
        <p:txBody>
          <a:bodyPr wrap="square">
            <a:spAutoFit/>
          </a:bodyPr>
          <a:lstStyle/>
          <a:p>
            <a:pPr algn="just">
              <a:spcBef>
                <a:spcPts val="0"/>
              </a:spcBef>
            </a:pPr>
            <a:r>
              <a:rPr lang="en-US" sz="2400" dirty="0">
                <a:solidFill>
                  <a:srgbClr val="000000"/>
                </a:solidFill>
                <a:latin typeface="Times New Roman" panose="02020603050405020304" pitchFamily="18" charset="0"/>
              </a:rPr>
              <a:t>The block diagram for the proposed vehicle communication system consists of two main sections: the transmitter and the receiver. </a:t>
            </a:r>
            <a:r>
              <a:rPr lang="en-US" sz="2400" dirty="0" smtClean="0">
                <a:solidFill>
                  <a:srgbClr val="000000"/>
                </a:solidFill>
                <a:latin typeface="Times New Roman" panose="02020603050405020304" pitchFamily="18" charset="0"/>
              </a:rPr>
              <a:t>The </a:t>
            </a:r>
            <a:r>
              <a:rPr lang="en-US" sz="2400" dirty="0">
                <a:solidFill>
                  <a:srgbClr val="000000"/>
                </a:solidFill>
                <a:latin typeface="Times New Roman" panose="02020603050405020304" pitchFamily="18" charset="0"/>
              </a:rPr>
              <a:t>transmitter section includes gas, fire, and accelerometer sensors, along with a manual status indication button. Data from these sensors is processed by a microcontroller and transmitted via a </a:t>
            </a:r>
            <a:r>
              <a:rPr lang="en-US" sz="2400" dirty="0" err="1">
                <a:solidFill>
                  <a:srgbClr val="000000"/>
                </a:solidFill>
                <a:latin typeface="Times New Roman" panose="02020603050405020304" pitchFamily="18" charset="0"/>
              </a:rPr>
              <a:t>LoRa</a:t>
            </a:r>
            <a:r>
              <a:rPr lang="en-US" sz="2400" dirty="0">
                <a:solidFill>
                  <a:srgbClr val="000000"/>
                </a:solidFill>
                <a:latin typeface="Times New Roman" panose="02020603050405020304" pitchFamily="18" charset="0"/>
              </a:rPr>
              <a:t> transmitter. </a:t>
            </a:r>
          </a:p>
          <a:p>
            <a:pPr algn="just">
              <a:spcBef>
                <a:spcPts val="0"/>
              </a:spcBef>
            </a:pPr>
            <a:r>
              <a:rPr lang="en-US" sz="2400" dirty="0" smtClean="0">
                <a:solidFill>
                  <a:srgbClr val="000000"/>
                </a:solidFill>
                <a:latin typeface="Times New Roman" panose="02020603050405020304" pitchFamily="18" charset="0"/>
              </a:rPr>
              <a:t>The </a:t>
            </a:r>
            <a:r>
              <a:rPr lang="en-US" sz="2400" dirty="0">
                <a:solidFill>
                  <a:srgbClr val="000000"/>
                </a:solidFill>
                <a:latin typeface="Times New Roman" panose="02020603050405020304" pitchFamily="18" charset="0"/>
              </a:rPr>
              <a:t>receiver section comprises a </a:t>
            </a:r>
            <a:r>
              <a:rPr lang="en-US" sz="2400" dirty="0" err="1">
                <a:solidFill>
                  <a:srgbClr val="000000"/>
                </a:solidFill>
                <a:latin typeface="Times New Roman" panose="02020603050405020304" pitchFamily="18" charset="0"/>
              </a:rPr>
              <a:t>LoRa</a:t>
            </a:r>
            <a:r>
              <a:rPr lang="en-US" sz="2400" dirty="0">
                <a:solidFill>
                  <a:srgbClr val="000000"/>
                </a:solidFill>
                <a:latin typeface="Times New Roman" panose="02020603050405020304" pitchFamily="18" charset="0"/>
              </a:rPr>
              <a:t> receiver, which receives the transmitted data and forwards it to another microcontroller. </a:t>
            </a:r>
            <a:r>
              <a:rPr lang="en-US" sz="2400" dirty="0" smtClean="0">
                <a:solidFill>
                  <a:srgbClr val="000000"/>
                </a:solidFill>
                <a:latin typeface="Times New Roman" panose="02020603050405020304" pitchFamily="18" charset="0"/>
              </a:rPr>
              <a:t>An </a:t>
            </a:r>
            <a:r>
              <a:rPr lang="en-US" sz="2400" dirty="0">
                <a:solidFill>
                  <a:srgbClr val="000000"/>
                </a:solidFill>
                <a:latin typeface="Times New Roman" panose="02020603050405020304" pitchFamily="18" charset="0"/>
              </a:rPr>
              <a:t>LCD display and a buzzer are connected to the receiver microcontroller to provide real-time alerts to the vehicle owner. </a:t>
            </a:r>
            <a:r>
              <a:rPr lang="en-US" sz="2400" dirty="0" smtClean="0">
                <a:solidFill>
                  <a:srgbClr val="000000"/>
                </a:solidFill>
                <a:latin typeface="Times New Roman" panose="02020603050405020304" pitchFamily="18" charset="0"/>
              </a:rPr>
              <a:t>This </a:t>
            </a:r>
            <a:r>
              <a:rPr lang="en-US" sz="2400" dirty="0">
                <a:solidFill>
                  <a:srgbClr val="000000"/>
                </a:solidFill>
                <a:latin typeface="Times New Roman" panose="02020603050405020304" pitchFamily="18" charset="0"/>
              </a:rPr>
              <a:t>modular setup ensures efficient data transmission and immediate response to detected anomalies, enhancing overall road safety.</a:t>
            </a:r>
            <a:endParaRPr lang="en-US" sz="2400" dirty="0"/>
          </a:p>
          <a:p>
            <a:r>
              <a:rPr lang="en-US" sz="2400" dirty="0"/>
              <a:t/>
            </a:r>
            <a:br>
              <a:rPr lang="en-US" sz="2400" dirty="0"/>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2495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Times New Roman" panose="02020603050405020304" pitchFamily="18" charset="0"/>
                <a:cs typeface="Times New Roman" panose="02020603050405020304" pitchFamily="18" charset="0"/>
              </a:rPr>
              <a:t>HARDWARE REQUIRED</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algn="just" fontAlgn="base">
              <a:spcBef>
                <a:spcPts val="0"/>
              </a:spcBef>
            </a:pPr>
            <a:r>
              <a:rPr lang="en-IN" sz="2400" dirty="0">
                <a:solidFill>
                  <a:srgbClr val="000000"/>
                </a:solidFill>
                <a:latin typeface="Times New Roman" panose="02020603050405020304" pitchFamily="18" charset="0"/>
              </a:rPr>
              <a:t>Microcontroller</a:t>
            </a:r>
          </a:p>
          <a:p>
            <a:pPr algn="just" fontAlgn="base">
              <a:spcBef>
                <a:spcPts val="0"/>
              </a:spcBef>
            </a:pPr>
            <a:r>
              <a:rPr lang="en-IN" sz="2400" dirty="0">
                <a:solidFill>
                  <a:srgbClr val="000000"/>
                </a:solidFill>
                <a:latin typeface="Times New Roman" panose="02020603050405020304" pitchFamily="18" charset="0"/>
              </a:rPr>
              <a:t>Gas sensor</a:t>
            </a:r>
          </a:p>
          <a:p>
            <a:pPr algn="just" fontAlgn="base">
              <a:spcBef>
                <a:spcPts val="0"/>
              </a:spcBef>
            </a:pPr>
            <a:r>
              <a:rPr lang="en-IN" sz="2400" dirty="0">
                <a:solidFill>
                  <a:srgbClr val="000000"/>
                </a:solidFill>
                <a:latin typeface="Times New Roman" panose="02020603050405020304" pitchFamily="18" charset="0"/>
              </a:rPr>
              <a:t>Fire sensor</a:t>
            </a:r>
          </a:p>
          <a:p>
            <a:pPr algn="just" fontAlgn="base">
              <a:spcBef>
                <a:spcPts val="0"/>
              </a:spcBef>
            </a:pPr>
            <a:r>
              <a:rPr lang="en-IN" sz="2400" dirty="0">
                <a:solidFill>
                  <a:srgbClr val="000000"/>
                </a:solidFill>
                <a:latin typeface="Times New Roman" panose="02020603050405020304" pitchFamily="18" charset="0"/>
              </a:rPr>
              <a:t>Accelerometer sensor</a:t>
            </a:r>
          </a:p>
          <a:p>
            <a:pPr algn="just" fontAlgn="base">
              <a:spcBef>
                <a:spcPts val="0"/>
              </a:spcBef>
            </a:pPr>
            <a:r>
              <a:rPr lang="en-IN" sz="2400" dirty="0" err="1">
                <a:solidFill>
                  <a:srgbClr val="000000"/>
                </a:solidFill>
                <a:latin typeface="Times New Roman" panose="02020603050405020304" pitchFamily="18" charset="0"/>
              </a:rPr>
              <a:t>LoRa</a:t>
            </a:r>
            <a:r>
              <a:rPr lang="en-IN" sz="2400" dirty="0">
                <a:solidFill>
                  <a:srgbClr val="000000"/>
                </a:solidFill>
                <a:latin typeface="Times New Roman" panose="02020603050405020304" pitchFamily="18" charset="0"/>
              </a:rPr>
              <a:t> Transmitter</a:t>
            </a:r>
          </a:p>
          <a:p>
            <a:pPr algn="just" fontAlgn="base">
              <a:spcBef>
                <a:spcPts val="0"/>
              </a:spcBef>
            </a:pPr>
            <a:r>
              <a:rPr lang="en-IN" sz="2400" dirty="0" err="1">
                <a:solidFill>
                  <a:srgbClr val="000000"/>
                </a:solidFill>
                <a:latin typeface="Times New Roman" panose="02020603050405020304" pitchFamily="18" charset="0"/>
              </a:rPr>
              <a:t>LoRa</a:t>
            </a:r>
            <a:r>
              <a:rPr lang="en-IN" sz="2400" dirty="0">
                <a:solidFill>
                  <a:srgbClr val="000000"/>
                </a:solidFill>
                <a:latin typeface="Times New Roman" panose="02020603050405020304" pitchFamily="18" charset="0"/>
              </a:rPr>
              <a:t> Receiver</a:t>
            </a:r>
          </a:p>
          <a:p>
            <a:pPr algn="just" fontAlgn="base">
              <a:spcBef>
                <a:spcPts val="0"/>
              </a:spcBef>
            </a:pPr>
            <a:r>
              <a:rPr lang="en-IN" sz="2400" dirty="0">
                <a:solidFill>
                  <a:srgbClr val="000000"/>
                </a:solidFill>
                <a:latin typeface="Times New Roman" panose="02020603050405020304" pitchFamily="18" charset="0"/>
              </a:rPr>
              <a:t>I2C LCD</a:t>
            </a:r>
          </a:p>
          <a:p>
            <a:pPr algn="just" fontAlgn="base">
              <a:spcBef>
                <a:spcPts val="0"/>
              </a:spcBef>
            </a:pPr>
            <a:r>
              <a:rPr lang="en-IN" sz="2400" dirty="0">
                <a:solidFill>
                  <a:srgbClr val="000000"/>
                </a:solidFill>
                <a:latin typeface="Times New Roman" panose="02020603050405020304" pitchFamily="18" charset="0"/>
              </a:rPr>
              <a:t>Button</a:t>
            </a:r>
          </a:p>
          <a:p>
            <a:pPr algn="just" fontAlgn="base">
              <a:spcBef>
                <a:spcPts val="0"/>
              </a:spcBef>
            </a:pPr>
            <a:r>
              <a:rPr lang="en-IN" sz="2400" dirty="0">
                <a:solidFill>
                  <a:srgbClr val="000000"/>
                </a:solidFill>
                <a:latin typeface="Times New Roman" panose="02020603050405020304" pitchFamily="18" charset="0"/>
              </a:rPr>
              <a:t>Buzzer</a:t>
            </a:r>
            <a:endParaRPr lang="en-IN" sz="24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232497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b="1" dirty="0" smtClean="0">
                <a:latin typeface="Times New Roman" panose="02020603050405020304" pitchFamily="18" charset="0"/>
                <a:cs typeface="Times New Roman" panose="02020603050405020304" pitchFamily="18" charset="0"/>
              </a:rPr>
              <a:t>SOFTWARE REQUIRED</a:t>
            </a:r>
            <a:r>
              <a:rPr lang="en-US" sz="4000" dirty="0" smtClean="0"/>
              <a:t/>
            </a:r>
            <a:br>
              <a:rPr lang="en-US" sz="4000" dirty="0" smtClean="0"/>
            </a:br>
            <a:endParaRPr lang="en-US" sz="4000" dirty="0"/>
          </a:p>
        </p:txBody>
      </p:sp>
      <p:sp>
        <p:nvSpPr>
          <p:cNvPr id="3" name="Content Placeholder 2"/>
          <p:cNvSpPr>
            <a:spLocks noGrp="1"/>
          </p:cNvSpPr>
          <p:nvPr>
            <p:ph idx="1"/>
          </p:nvPr>
        </p:nvSpPr>
        <p:spPr/>
        <p:txBody>
          <a:bodyPr/>
          <a:lstStyle/>
          <a:p>
            <a:pPr fontAlgn="base">
              <a:spcBef>
                <a:spcPts val="0"/>
              </a:spcBef>
            </a:pPr>
            <a:r>
              <a:rPr lang="en-IN" dirty="0">
                <a:solidFill>
                  <a:srgbClr val="000000"/>
                </a:solidFill>
                <a:latin typeface="Times New Roman" panose="02020603050405020304" pitchFamily="18" charset="0"/>
              </a:rPr>
              <a:t>Arduino ide</a:t>
            </a:r>
          </a:p>
          <a:p>
            <a:pPr fontAlgn="base">
              <a:spcBef>
                <a:spcPts val="0"/>
              </a:spcBef>
            </a:pPr>
            <a:r>
              <a:rPr lang="en-IN" dirty="0">
                <a:solidFill>
                  <a:srgbClr val="000000"/>
                </a:solidFill>
                <a:latin typeface="Times New Roman" panose="02020603050405020304" pitchFamily="18" charset="0"/>
              </a:rPr>
              <a:t>Embedded C</a:t>
            </a:r>
          </a:p>
          <a:p>
            <a:pPr marL="0" indent="0">
              <a:buNone/>
            </a:pPr>
            <a:endParaRPr lang="en-US" dirty="0"/>
          </a:p>
        </p:txBody>
      </p:sp>
    </p:spTree>
    <p:extLst>
      <p:ext uri="{BB962C8B-B14F-4D97-AF65-F5344CB8AC3E}">
        <p14:creationId xmlns:p14="http://schemas.microsoft.com/office/powerpoint/2010/main" val="178540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2200"/>
            <a:ext cx="8229600" cy="1470819"/>
          </a:xfrm>
        </p:spPr>
        <p:txBody>
          <a:bodyPr>
            <a:normAutofit/>
          </a:bodyPr>
          <a:lstStyle/>
          <a:p>
            <a:r>
              <a:rPr lang="en-IN" b="1" dirty="0">
                <a:latin typeface="Times New Roman" panose="02020603050405020304" pitchFamily="18" charset="0"/>
                <a:cs typeface="Times New Roman" panose="02020603050405020304" pitchFamily="18" charset="0"/>
              </a:rPr>
              <a:t>HARDWARE </a:t>
            </a:r>
            <a:r>
              <a:rPr lang="en-IN" b="1" dirty="0" smtClean="0">
                <a:latin typeface="Times New Roman" panose="02020603050405020304" pitchFamily="18" charset="0"/>
                <a:cs typeface="Times New Roman" panose="02020603050405020304" pitchFamily="18" charset="0"/>
              </a:rPr>
              <a:t>MODULE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8216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15000"/>
              </a:lnSpc>
              <a:spcAft>
                <a:spcPts val="1000"/>
              </a:spcAft>
            </a:pPr>
            <a:r>
              <a:rPr lang="en-US" sz="4000" b="1" dirty="0" smtClean="0">
                <a:latin typeface="Times New Roman" panose="02020603050405020304" pitchFamily="18" charset="0"/>
                <a:ea typeface="Calibri" panose="020F0502020204030204" pitchFamily="34" charset="0"/>
              </a:rPr>
              <a:t>NODEMCU(ESP32)</a:t>
            </a:r>
            <a:endParaRPr lang="en-IN" sz="3200" dirty="0">
              <a:latin typeface="Calibri" panose="020F0502020204030204" pitchFamily="34" charset="0"/>
              <a:ea typeface="Calibri" panose="020F0502020204030204" pitchFamily="34" charset="0"/>
            </a:endParaRPr>
          </a:p>
        </p:txBody>
      </p:sp>
      <p:sp>
        <p:nvSpPr>
          <p:cNvPr id="3" name="Content Placeholder 2"/>
          <p:cNvSpPr>
            <a:spLocks noGrp="1"/>
          </p:cNvSpPr>
          <p:nvPr>
            <p:ph sz="half" idx="1"/>
          </p:nvPr>
        </p:nvSpPr>
        <p:spPr>
          <a:xfrm>
            <a:off x="3505200" y="1600200"/>
            <a:ext cx="5257800" cy="5029200"/>
          </a:xfrm>
        </p:spPr>
        <p:txBody>
          <a:bodyPr>
            <a:normAutofit fontScale="92500"/>
          </a:bodyPr>
          <a:lstStyle/>
          <a:p>
            <a:pPr algn="just"/>
            <a:r>
              <a:rPr lang="en-US" sz="2600" dirty="0" smtClean="0">
                <a:solidFill>
                  <a:srgbClr val="374151"/>
                </a:solidFill>
                <a:latin typeface="Times New Roman" panose="02020603050405020304" pitchFamily="18" charset="0"/>
                <a:cs typeface="Times New Roman" panose="02020603050405020304" pitchFamily="18" charset="0"/>
              </a:rPr>
              <a:t>The </a:t>
            </a:r>
            <a:r>
              <a:rPr lang="en-US" sz="2600" dirty="0">
                <a:solidFill>
                  <a:srgbClr val="374151"/>
                </a:solidFill>
                <a:latin typeface="Times New Roman" panose="02020603050405020304" pitchFamily="18" charset="0"/>
                <a:cs typeface="Times New Roman" panose="02020603050405020304" pitchFamily="18" charset="0"/>
              </a:rPr>
              <a:t>ESP32 is a versatile microcontroller chip developed by </a:t>
            </a:r>
            <a:r>
              <a:rPr lang="en-US" sz="2600" dirty="0" err="1">
                <a:solidFill>
                  <a:srgbClr val="374151"/>
                </a:solidFill>
                <a:latin typeface="Times New Roman" panose="02020603050405020304" pitchFamily="18" charset="0"/>
                <a:cs typeface="Times New Roman" panose="02020603050405020304" pitchFamily="18" charset="0"/>
              </a:rPr>
              <a:t>Espressif</a:t>
            </a:r>
            <a:r>
              <a:rPr lang="en-US" sz="2600" dirty="0">
                <a:solidFill>
                  <a:srgbClr val="374151"/>
                </a:solidFill>
                <a:latin typeface="Times New Roman" panose="02020603050405020304" pitchFamily="18" charset="0"/>
                <a:cs typeface="Times New Roman" panose="02020603050405020304" pitchFamily="18" charset="0"/>
              </a:rPr>
              <a:t> Systems, widely recognized for its high-performance computing capabilities, integrated Wi-Fi and Bluetooth connectivity, and low power consumption. With a dual-core processor, ample memory, and a rich set of peripherals, the ESP32 is commonly used in </a:t>
            </a:r>
            <a:r>
              <a:rPr lang="en-US" sz="2600" dirty="0" err="1">
                <a:solidFill>
                  <a:srgbClr val="374151"/>
                </a:solidFill>
                <a:latin typeface="Times New Roman" panose="02020603050405020304" pitchFamily="18" charset="0"/>
                <a:cs typeface="Times New Roman" panose="02020603050405020304" pitchFamily="18" charset="0"/>
              </a:rPr>
              <a:t>IoT</a:t>
            </a:r>
            <a:r>
              <a:rPr lang="en-US" sz="2600" dirty="0">
                <a:solidFill>
                  <a:srgbClr val="374151"/>
                </a:solidFill>
                <a:latin typeface="Times New Roman" panose="02020603050405020304" pitchFamily="18" charset="0"/>
                <a:cs typeface="Times New Roman" panose="02020603050405020304" pitchFamily="18" charset="0"/>
              </a:rPr>
              <a:t> projects, home automation, and wearable devices due to its versatility, affordability, and ease of programming.</a:t>
            </a:r>
          </a:p>
          <a:p>
            <a:pPr algn="just"/>
            <a:endParaRPr lang="en-US" dirty="0">
              <a:solidFill>
                <a:srgbClr val="374151"/>
              </a:solidFill>
              <a:latin typeface="Times New Roman" panose="02020603050405020304" pitchFamily="18" charset="0"/>
              <a:cs typeface="Times New Roman" panose="02020603050405020304" pitchFamily="18" charset="0"/>
            </a:endParaRPr>
          </a:p>
          <a:p>
            <a:pPr algn="just"/>
            <a:endParaRPr lang="en-US" dirty="0">
              <a:solidFill>
                <a:srgbClr val="374151"/>
              </a:solidFill>
              <a:latin typeface="Times New Roman" panose="02020603050405020304" pitchFamily="18" charset="0"/>
              <a:cs typeface="Times New Roman" panose="02020603050405020304" pitchFamily="18" charset="0"/>
            </a:endParaRPr>
          </a:p>
          <a:p>
            <a:pPr algn="just"/>
            <a:endParaRPr lang="en-US" dirty="0">
              <a:solidFill>
                <a:srgbClr val="374151"/>
              </a:solidFill>
              <a:latin typeface="Times New Roman" panose="02020603050405020304" pitchFamily="18" charset="0"/>
              <a:cs typeface="Times New Roman" panose="02020603050405020304" pitchFamily="18" charset="0"/>
            </a:endParaRPr>
          </a:p>
          <a:p>
            <a:pPr algn="just"/>
            <a:endParaRPr lang="en-US" dirty="0">
              <a:solidFill>
                <a:srgbClr val="374151"/>
              </a:solidFill>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85800" y="2057400"/>
            <a:ext cx="2590800" cy="2590800"/>
          </a:xfrm>
          <a:prstGeom prst="rect">
            <a:avLst/>
          </a:prstGeom>
        </p:spPr>
      </p:pic>
    </p:spTree>
    <p:extLst>
      <p:ext uri="{BB962C8B-B14F-4D97-AF65-F5344CB8AC3E}">
        <p14:creationId xmlns:p14="http://schemas.microsoft.com/office/powerpoint/2010/main" val="4272602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smtClean="0">
                <a:latin typeface="Times New Roman" panose="02020603050405020304" pitchFamily="18" charset="0"/>
                <a:cs typeface="Times New Roman" panose="02020603050405020304" pitchFamily="18" charset="0"/>
              </a:rPr>
              <a:t>OBJECTIVE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Develop a </a:t>
            </a:r>
            <a:r>
              <a:rPr lang="en-US" sz="2400" dirty="0" err="1">
                <a:latin typeface="Times New Roman" panose="02020603050405020304" pitchFamily="18" charset="0"/>
                <a:cs typeface="Times New Roman" panose="02020603050405020304" pitchFamily="18" charset="0"/>
              </a:rPr>
              <a:t>LoRa</a:t>
            </a:r>
            <a:r>
              <a:rPr lang="en-US" sz="2400" dirty="0">
                <a:latin typeface="Times New Roman" panose="02020603050405020304" pitchFamily="18" charset="0"/>
                <a:cs typeface="Times New Roman" panose="02020603050405020304" pitchFamily="18" charset="0"/>
              </a:rPr>
              <a:t>-based vehicle communication system with gas, fire, and acceleration sensors.</a:t>
            </a:r>
          </a:p>
          <a:p>
            <a:pPr algn="just"/>
            <a:r>
              <a:rPr lang="en-US" sz="2400" dirty="0">
                <a:latin typeface="Times New Roman" panose="02020603050405020304" pitchFamily="18" charset="0"/>
                <a:cs typeface="Times New Roman" panose="02020603050405020304" pitchFamily="18" charset="0"/>
              </a:rPr>
              <a:t>Transmit real-time data between vehicles for improved road safety and driver awareness.</a:t>
            </a:r>
          </a:p>
          <a:p>
            <a:pPr algn="just"/>
            <a:r>
              <a:rPr lang="en-US" sz="2400" dirty="0">
                <a:latin typeface="Times New Roman" panose="02020603050405020304" pitchFamily="18" charset="0"/>
                <a:cs typeface="Times New Roman" panose="02020603050405020304" pitchFamily="18" charset="0"/>
              </a:rPr>
              <a:t>Leverage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 for remote hazard detection and vehicle owner notification.</a:t>
            </a:r>
          </a:p>
        </p:txBody>
      </p:sp>
    </p:spTree>
    <p:extLst>
      <p:ext uri="{BB962C8B-B14F-4D97-AF65-F5344CB8AC3E}">
        <p14:creationId xmlns:p14="http://schemas.microsoft.com/office/powerpoint/2010/main" val="391676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GAS SENSOR</a:t>
            </a:r>
            <a:endParaRPr lang="en-IN" b="1" dirty="0">
              <a:latin typeface="Times New Roman" panose="02020603050405020304" pitchFamily="18" charset="0"/>
              <a:cs typeface="Times New Roman" panose="02020603050405020304" pitchFamily="18" charset="0"/>
            </a:endParaRPr>
          </a:p>
        </p:txBody>
      </p:sp>
      <p:sp>
        <p:nvSpPr>
          <p:cNvPr id="5" name="Rectangle 7"/>
          <p:cNvSpPr>
            <a:spLocks noChangeArrowheads="1"/>
          </p:cNvSpPr>
          <p:nvPr/>
        </p:nvSpPr>
        <p:spPr bwMode="auto">
          <a:xfrm>
            <a:off x="526026" y="6873238"/>
            <a:ext cx="791365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8"/>
          <p:cNvSpPr>
            <a:spLocks noChangeArrowheads="1"/>
          </p:cNvSpPr>
          <p:nvPr/>
        </p:nvSpPr>
        <p:spPr bwMode="auto">
          <a:xfrm>
            <a:off x="0" y="0"/>
            <a:ext cx="32766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9"/>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Inter"/>
              </a:rPr>
              <a:t/>
            </a:r>
            <a:br>
              <a:rPr kumimoji="0" lang="en-US" altLang="en-US" sz="1800" b="0" i="0" u="none" strike="noStrike" cap="none" normalizeH="0" baseline="0" smtClean="0">
                <a:ln>
                  <a:noFill/>
                </a:ln>
                <a:solidFill>
                  <a:srgbClr val="000000"/>
                </a:solidFill>
                <a:effectLst/>
                <a:latin typeface="Inter"/>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76200" y="1346914"/>
            <a:ext cx="52578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en-US" sz="2400" dirty="0">
                <a:latin typeface="Times New Roman" panose="02020603050405020304" pitchFamily="18" charset="0"/>
                <a:cs typeface="Times New Roman" panose="02020603050405020304" pitchFamily="18" charset="0"/>
              </a:rPr>
              <a:t>A gas sensor is a device that detects the presence or concentration of gases in the surrounding environment. It typically operates by measuring changes in electrical conductivity, optical absorption, or chemical reactions caused by the target gas molecules. Gas sensors are widely used in various applications such as air quality monitoring, industrial safety, and combustion control, providing crucial information for ensuring safety and environmental health.</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Rectangle 2"/>
          <p:cNvSpPr>
            <a:spLocks noChangeArrowheads="1"/>
          </p:cNvSpPr>
          <p:nvPr/>
        </p:nvSpPr>
        <p:spPr bwMode="auto">
          <a:xfrm>
            <a:off x="76201" y="3057306"/>
            <a:ext cx="49234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Söhne"/>
              </a:rPr>
              <a:t/>
            </a:r>
            <a:br>
              <a:rPr kumimoji="0" lang="en-US" altLang="en-US" sz="1800" b="0" i="0" u="none" strike="noStrike" cap="none" normalizeH="0" baseline="0" smtClean="0">
                <a:ln>
                  <a:noFill/>
                </a:ln>
                <a:solidFill>
                  <a:srgbClr val="000000"/>
                </a:solidFill>
                <a:effectLst/>
                <a:latin typeface="Söhne"/>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5562600" y="2438400"/>
            <a:ext cx="3276600" cy="1676400"/>
          </a:xfrm>
          <a:prstGeom prst="rect">
            <a:avLst/>
          </a:prstGeom>
        </p:spPr>
      </p:pic>
    </p:spTree>
    <p:extLst>
      <p:ext uri="{BB962C8B-B14F-4D97-AF65-F5344CB8AC3E}">
        <p14:creationId xmlns:p14="http://schemas.microsoft.com/office/powerpoint/2010/main" val="3494813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FIRE </a:t>
            </a:r>
            <a:r>
              <a:rPr lang="en-US" b="1" dirty="0" smtClean="0">
                <a:latin typeface="Times New Roman" panose="02020603050405020304" pitchFamily="18" charset="0"/>
                <a:cs typeface="Times New Roman" panose="02020603050405020304" pitchFamily="18" charset="0"/>
              </a:rPr>
              <a:t>SENSOR</a:t>
            </a:r>
            <a:endParaRPr lang="en-IN" b="1" dirty="0">
              <a:latin typeface="Times New Roman" panose="02020603050405020304" pitchFamily="18" charset="0"/>
              <a:cs typeface="Times New Roman" panose="02020603050405020304" pitchFamily="18" charset="0"/>
            </a:endParaRPr>
          </a:p>
        </p:txBody>
      </p:sp>
      <p:sp>
        <p:nvSpPr>
          <p:cNvPr id="6" name="Rectangle 6"/>
          <p:cNvSpPr>
            <a:spLocks noChangeArrowheads="1"/>
          </p:cNvSpPr>
          <p:nvPr/>
        </p:nvSpPr>
        <p:spPr bwMode="auto">
          <a:xfrm>
            <a:off x="0" y="0"/>
            <a:ext cx="32718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Inter"/>
              </a:rPr>
              <a:t/>
            </a:r>
            <a:br>
              <a:rPr kumimoji="0" lang="en-US" altLang="en-US" sz="1800" b="0" i="0" u="none" strike="noStrike" cap="none" normalizeH="0" baseline="0" smtClean="0">
                <a:ln>
                  <a:noFill/>
                </a:ln>
                <a:solidFill>
                  <a:schemeClr val="tx1"/>
                </a:solidFill>
                <a:effectLst/>
                <a:latin typeface="Inter"/>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124200" y="2129641"/>
            <a:ext cx="6019800" cy="452431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 fire sensor, also known as a smoke detector, is a device that senses smoke or combustion products in the air. It typically operates using either optical or ionization methods to detect the presence of smoke particles. When smoke is detected, the sensor triggers an alarm, alerting occupants of potential fire hazards and allowing for timely evacuation and intervention. Fire sensors are essential components of fire detection and alarm systems, playing a critical role in protecting lives and property from the dangers of fire.</a:t>
            </a:r>
            <a:endParaRPr lang="en-US" sz="2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381000" y="3276600"/>
            <a:ext cx="2438400" cy="2133600"/>
          </a:xfrm>
          <a:prstGeom prst="rect">
            <a:avLst/>
          </a:prstGeom>
        </p:spPr>
      </p:pic>
    </p:spTree>
    <p:extLst>
      <p:ext uri="{BB962C8B-B14F-4D97-AF65-F5344CB8AC3E}">
        <p14:creationId xmlns:p14="http://schemas.microsoft.com/office/powerpoint/2010/main" val="2117284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ACCELEROMETER SENSOR</a:t>
            </a:r>
            <a:endParaRPr lang="en-IN" b="1" dirty="0">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0" y="0"/>
            <a:ext cx="3267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Söhne"/>
              </a:rPr>
              <a:t/>
            </a:r>
            <a:br>
              <a:rPr kumimoji="0" lang="en-US" altLang="en-US" sz="1800" b="0" i="0" u="none" strike="noStrike" cap="none" normalizeH="0" baseline="0" smtClean="0">
                <a:ln>
                  <a:noFill/>
                </a:ln>
                <a:solidFill>
                  <a:srgbClr val="000000"/>
                </a:solidFill>
                <a:effectLst/>
                <a:latin typeface="Söhne"/>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6248400" y="1981200"/>
            <a:ext cx="2895600" cy="1600200"/>
          </a:xfrm>
          <a:prstGeom prst="rect">
            <a:avLst/>
          </a:prstGeom>
        </p:spPr>
      </p:pic>
      <p:sp>
        <p:nvSpPr>
          <p:cNvPr id="10" name="Rectangle 9"/>
          <p:cNvSpPr/>
          <p:nvPr/>
        </p:nvSpPr>
        <p:spPr>
          <a:xfrm>
            <a:off x="0" y="1981200"/>
            <a:ext cx="6248400" cy="637097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An acceleration sensor, commonly known as an accelerometer, measures the rate of change of velocity of an object along one or more axes. It detects acceleration forces, including gravity, and converts them into electrical signals. Accelerometers are widely used in various applications such as automotive safety systems, motion detection in electronic devices, and inertial navigation systems. They provide crucial data for monitoring and controlling motion, orientation, and vibration in both consumer and industrial applications.</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90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LORA MODULE</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09600" y="3048001"/>
            <a:ext cx="2057400" cy="1905000"/>
          </a:xfrm>
          <a:prstGeom prst="rect">
            <a:avLst/>
          </a:prstGeom>
        </p:spPr>
      </p:pic>
      <p:sp>
        <p:nvSpPr>
          <p:cNvPr id="7" name="Rectangle 6"/>
          <p:cNvSpPr/>
          <p:nvPr/>
        </p:nvSpPr>
        <p:spPr>
          <a:xfrm>
            <a:off x="2659626" y="1582847"/>
            <a:ext cx="6019800" cy="6740307"/>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LoRa</a:t>
            </a:r>
            <a:r>
              <a:rPr lang="en-US" sz="2400" dirty="0">
                <a:latin typeface="Times New Roman" panose="02020603050405020304" pitchFamily="18" charset="0"/>
                <a:cs typeface="Times New Roman" panose="02020603050405020304" pitchFamily="18" charset="0"/>
              </a:rPr>
              <a:t> (Long Range) module is a wireless communication device that utilizes the </a:t>
            </a:r>
            <a:r>
              <a:rPr lang="en-US" sz="2400" dirty="0" err="1">
                <a:latin typeface="Times New Roman" panose="02020603050405020304" pitchFamily="18" charset="0"/>
                <a:cs typeface="Times New Roman" panose="02020603050405020304" pitchFamily="18" charset="0"/>
              </a:rPr>
              <a:t>LoRa</a:t>
            </a:r>
            <a:r>
              <a:rPr lang="en-US" sz="2400" dirty="0">
                <a:latin typeface="Times New Roman" panose="02020603050405020304" pitchFamily="18" charset="0"/>
                <a:cs typeface="Times New Roman" panose="02020603050405020304" pitchFamily="18" charset="0"/>
              </a:rPr>
              <a:t> modulation technique to enable long-range transmission of data with low power consumption. It operates in unlicensed frequency bands, typically in the sub-gigahertz range, and offers extended communication ranges of several kilometers in urban and rural environments. </a:t>
            </a:r>
            <a:r>
              <a:rPr lang="en-US" sz="2400" dirty="0" err="1">
                <a:latin typeface="Times New Roman" panose="02020603050405020304" pitchFamily="18" charset="0"/>
                <a:cs typeface="Times New Roman" panose="02020603050405020304" pitchFamily="18" charset="0"/>
              </a:rPr>
              <a:t>LoRa</a:t>
            </a:r>
            <a:r>
              <a:rPr lang="en-US" sz="2400" dirty="0">
                <a:latin typeface="Times New Roman" panose="02020603050405020304" pitchFamily="18" charset="0"/>
                <a:cs typeface="Times New Roman" panose="02020603050405020304" pitchFamily="18" charset="0"/>
              </a:rPr>
              <a:t> modules are commonly used in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 applications, smart city infrastructure, and remote monitoring systems for transmitting sensor data over long distances with minimal energy consumption.</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1088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PUSH BUTTON</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04800" y="2209800"/>
            <a:ext cx="2819400" cy="2857500"/>
          </a:xfrm>
          <a:prstGeom prst="rect">
            <a:avLst/>
          </a:prstGeom>
        </p:spPr>
      </p:pic>
      <p:sp>
        <p:nvSpPr>
          <p:cNvPr id="5" name="Rectangle 4"/>
          <p:cNvSpPr/>
          <p:nvPr/>
        </p:nvSpPr>
        <p:spPr>
          <a:xfrm>
            <a:off x="3124200" y="1720840"/>
            <a:ext cx="5486400" cy="452431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 push button is a simple mechanical switch that is manually pressed to make or break an electrical connection. When pressed, it completes a circuit, allowing current to flow through the connected circuitry. Push buttons are widely used in electronic devices, control panels, and user interfaces for initiating actions, toggling functions, or activating/deactivating devices with a simple push motion.</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9797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BUZZER</a:t>
            </a:r>
            <a:endParaRPr lang="en-IN" b="1" dirty="0">
              <a:latin typeface="Times New Roman" panose="02020603050405020304" pitchFamily="18" charset="0"/>
              <a:cs typeface="Times New Roman" panose="02020603050405020304" pitchFamily="18" charset="0"/>
            </a:endParaRPr>
          </a:p>
        </p:txBody>
      </p:sp>
      <p:sp>
        <p:nvSpPr>
          <p:cNvPr id="6" name="AutoShape 6" descr="HC-05 6 Pin Bluetooth Module with Button (Master and Slave) with Butt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14"/>
          <p:cNvSpPr>
            <a:spLocks noChangeArrowheads="1"/>
          </p:cNvSpPr>
          <p:nvPr/>
        </p:nvSpPr>
        <p:spPr bwMode="auto">
          <a:xfrm>
            <a:off x="0" y="0"/>
            <a:ext cx="31337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Inter"/>
              </a:rPr>
              <a:t/>
            </a:r>
            <a:br>
              <a:rPr kumimoji="0" lang="en-US" altLang="en-US" sz="1800" b="0" i="0" u="none" strike="noStrike" cap="none" normalizeH="0" baseline="0" smtClean="0">
                <a:ln>
                  <a:noFill/>
                </a:ln>
                <a:solidFill>
                  <a:schemeClr val="tx1"/>
                </a:solidFill>
                <a:effectLst/>
                <a:latin typeface="Inter"/>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341261" y="1829001"/>
            <a:ext cx="2374900" cy="2362200"/>
          </a:xfrm>
          <a:prstGeom prst="rect">
            <a:avLst/>
          </a:prstGeom>
        </p:spPr>
      </p:pic>
      <p:sp>
        <p:nvSpPr>
          <p:cNvPr id="4" name="Rectangle 1"/>
          <p:cNvSpPr>
            <a:spLocks noChangeArrowheads="1"/>
          </p:cNvSpPr>
          <p:nvPr/>
        </p:nvSpPr>
        <p:spPr bwMode="auto">
          <a:xfrm>
            <a:off x="2819400" y="1905000"/>
            <a:ext cx="64008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buzzer is an electro-acoustic device that generates sound when an electrical current passes through it. It typically consists of a vibrating element, such as a piezoelectric disk or a magnetic coil, and a resonant cavity that amplifies the sound produced. Buzzer devices are commonly used in alarm systems, electronic games, and notification systems to provide audible alerts or signals to users.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p:cNvSpPr>
            <a:spLocks noChangeArrowheads="1"/>
          </p:cNvSpPr>
          <p:nvPr/>
        </p:nvSpPr>
        <p:spPr bwMode="auto">
          <a:xfrm>
            <a:off x="0" y="0"/>
            <a:ext cx="31575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Söhne"/>
              </a:rPr>
              <a:t/>
            </a:r>
            <a:br>
              <a:rPr kumimoji="0" lang="en-US" altLang="en-US" sz="1800" b="0" i="0" u="none" strike="noStrike" cap="none" normalizeH="0" baseline="0" smtClean="0">
                <a:ln>
                  <a:noFill/>
                </a:ln>
                <a:solidFill>
                  <a:srgbClr val="000000"/>
                </a:solidFill>
                <a:effectLst/>
                <a:latin typeface="Söhne"/>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6684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a:bodyPr>
          <a:lstStyle/>
          <a:p>
            <a:pPr lvl="0"/>
            <a:r>
              <a:rPr lang="en-IN" dirty="0" smtClean="0">
                <a:solidFill>
                  <a:srgbClr val="000000"/>
                </a:solidFill>
                <a:latin typeface="Times New Roman" panose="02020603050405020304" pitchFamily="18" charset="0"/>
              </a:rPr>
              <a:t> I2C LCD</a:t>
            </a:r>
            <a:endParaRPr lang="en-IN" dirty="0"/>
          </a:p>
        </p:txBody>
      </p:sp>
      <p:sp>
        <p:nvSpPr>
          <p:cNvPr id="5" name="Rectangle 4"/>
          <p:cNvSpPr/>
          <p:nvPr/>
        </p:nvSpPr>
        <p:spPr>
          <a:xfrm>
            <a:off x="457200" y="1720840"/>
            <a:ext cx="4876800" cy="5262979"/>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I2C LCD (Inter-Integrated Circuit Liquid Crystal Display) is a type of LCD display that uses the I2C protocol for communication with a microcontroller or other devices. It simplifies wiring by requiring only two data lines (SDA and SCL) for communication. With its compact design and ease of integration, the I2C LCD is commonly used in embedded systems,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 devices, and robotics for displaying information such as sensor readings, status messages, and user interfaces.</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486400" y="1313676"/>
            <a:ext cx="3429000" cy="3676650"/>
          </a:xfrm>
          <a:prstGeom prst="rect">
            <a:avLst/>
          </a:prstGeom>
        </p:spPr>
      </p:pic>
    </p:spTree>
    <p:extLst>
      <p:ext uri="{BB962C8B-B14F-4D97-AF65-F5344CB8AC3E}">
        <p14:creationId xmlns:p14="http://schemas.microsoft.com/office/powerpoint/2010/main" val="3463759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ARDUINO IDE</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33800" y="1600200"/>
            <a:ext cx="5181600" cy="4525963"/>
          </a:xfrm>
        </p:spPr>
        <p:txBody>
          <a:bodyPr>
            <a:normAutofit fontScale="70000" lnSpcReduction="20000"/>
          </a:bodyPr>
          <a:lstStyle/>
          <a:p>
            <a:pPr>
              <a:lnSpc>
                <a:spcPct val="150000"/>
              </a:lnSpc>
              <a:spcAft>
                <a:spcPts val="800"/>
              </a:spcAft>
            </a:pPr>
            <a:r>
              <a:rPr lang="en-US" dirty="0">
                <a:latin typeface="Times New Roman" panose="02020603050405020304" pitchFamily="18" charset="0"/>
                <a:ea typeface="Calibri" panose="020F0502020204030204" pitchFamily="34" charset="0"/>
              </a:rPr>
              <a:t>The Arduino Integrated Development Environment - or Arduino Software (IDE) - contains a text editor for writing code, a message area, a text console, a toolbar with buttons for common functions and a series of menus. It connects to the Arduino and </a:t>
            </a:r>
            <a:r>
              <a:rPr lang="en-US" dirty="0" err="1">
                <a:latin typeface="Times New Roman" panose="02020603050405020304" pitchFamily="18" charset="0"/>
                <a:ea typeface="Calibri" panose="020F0502020204030204" pitchFamily="34" charset="0"/>
              </a:rPr>
              <a:t>Genuino</a:t>
            </a:r>
            <a:r>
              <a:rPr lang="en-US" dirty="0">
                <a:latin typeface="Times New Roman" panose="02020603050405020304" pitchFamily="18" charset="0"/>
                <a:ea typeface="Calibri" panose="020F0502020204030204" pitchFamily="34" charset="0"/>
              </a:rPr>
              <a:t> hardware to upload programs and communicate with them.</a:t>
            </a:r>
            <a:endParaRPr lang="en-IN" sz="2800" dirty="0">
              <a:latin typeface="Calibri" panose="020F0502020204030204" pitchFamily="34" charset="0"/>
              <a:ea typeface="Calibri" panose="020F0502020204030204" pitchFamily="34" charset="0"/>
            </a:endParaRPr>
          </a:p>
          <a:p>
            <a:pPr marL="0" indent="0">
              <a:buNone/>
            </a:pPr>
            <a:endParaRPr lang="en-IN" dirty="0"/>
          </a:p>
        </p:txBody>
      </p:sp>
      <p:pic>
        <p:nvPicPr>
          <p:cNvPr id="4" name="Picture 3" descr="C:\Users\Admin\AppData\Local\Microsoft\Windows\INetCache\Content.MSO\72491BA5.tmp"/>
          <p:cNvPicPr/>
          <p:nvPr/>
        </p:nvPicPr>
        <p:blipFill>
          <a:blip r:embed="rId2">
            <a:extLst>
              <a:ext uri="{28A0092B-C50C-407E-A947-70E740481C1C}">
                <a14:useLocalDpi xmlns:a14="http://schemas.microsoft.com/office/drawing/2010/main" val="0"/>
              </a:ext>
            </a:extLst>
          </a:blip>
          <a:srcRect/>
          <a:stretch>
            <a:fillRect/>
          </a:stretch>
        </p:blipFill>
        <p:spPr bwMode="auto">
          <a:xfrm>
            <a:off x="228600" y="2644298"/>
            <a:ext cx="3324225" cy="2437765"/>
          </a:xfrm>
          <a:prstGeom prst="rect">
            <a:avLst/>
          </a:prstGeom>
          <a:noFill/>
          <a:ln>
            <a:noFill/>
          </a:ln>
        </p:spPr>
      </p:pic>
    </p:spTree>
    <p:extLst>
      <p:ext uri="{BB962C8B-B14F-4D97-AF65-F5344CB8AC3E}">
        <p14:creationId xmlns:p14="http://schemas.microsoft.com/office/powerpoint/2010/main" val="3002352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sz="4000" b="1" dirty="0" smtClean="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0500" y="1600200"/>
            <a:ext cx="8763000" cy="4386700"/>
          </a:xfrm>
        </p:spPr>
        <p:txBody>
          <a:bodyPr>
            <a:noAutofit/>
          </a:bodyPr>
          <a:lstStyle/>
          <a:p>
            <a:pPr algn="just"/>
            <a:r>
              <a:rPr lang="en-US" sz="2400" dirty="0" smtClean="0">
                <a:latin typeface="Times New Roman" panose="02020603050405020304" pitchFamily="18" charset="0"/>
                <a:cs typeface="Times New Roman" panose="02020603050405020304" pitchFamily="18" charset="0"/>
              </a:rPr>
              <a:t>The proposed </a:t>
            </a:r>
            <a:r>
              <a:rPr lang="en-US" sz="2400" dirty="0" err="1" smtClean="0">
                <a:latin typeface="Times New Roman" panose="02020603050405020304" pitchFamily="18" charset="0"/>
                <a:cs typeface="Times New Roman" panose="02020603050405020304" pitchFamily="18" charset="0"/>
              </a:rPr>
              <a:t>LoRa</a:t>
            </a:r>
            <a:r>
              <a:rPr lang="en-US" sz="2400" dirty="0" smtClean="0">
                <a:latin typeface="Times New Roman" panose="02020603050405020304" pitchFamily="18" charset="0"/>
                <a:cs typeface="Times New Roman" panose="02020603050405020304" pitchFamily="18" charset="0"/>
              </a:rPr>
              <a:t>-based </a:t>
            </a:r>
            <a:r>
              <a:rPr lang="en-US" sz="2400" dirty="0">
                <a:latin typeface="Times New Roman" panose="02020603050405020304" pitchFamily="18" charset="0"/>
                <a:cs typeface="Times New Roman" panose="02020603050405020304" pitchFamily="18" charset="0"/>
              </a:rPr>
              <a:t>vehicle communication system offers a promising solution for improved road safety. Real-time data exchange and hazard awareness empower drivers to react effectively to potential threats, contributing to a safer driving environment.</a:t>
            </a:r>
          </a:p>
          <a:p>
            <a:pPr algn="just"/>
            <a:endParaRPr lang="en-US"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364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FUTURE SCOPE</a:t>
            </a:r>
            <a:endParaRPr lang="en-US" dirty="0">
              <a:latin typeface="Times New Roman" panose="02020603050405020304" pitchFamily="18" charset="0"/>
              <a:cs typeface="Times New Roman" panose="02020603050405020304" pitchFamily="18" charset="0"/>
            </a:endParaRPr>
          </a:p>
        </p:txBody>
      </p:sp>
      <p:sp>
        <p:nvSpPr>
          <p:cNvPr id="5" name="Rectangle 2"/>
          <p:cNvSpPr>
            <a:spLocks noChangeArrowheads="1"/>
          </p:cNvSpPr>
          <p:nvPr/>
        </p:nvSpPr>
        <p:spPr bwMode="auto">
          <a:xfrm>
            <a:off x="304801" y="301180"/>
            <a:ext cx="236303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304800" y="-21985"/>
            <a:ext cx="6781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Inter"/>
              </a:rPr>
              <a:t/>
            </a:r>
            <a:br>
              <a:rPr kumimoji="0" lang="en-US" altLang="en-US" sz="1800" b="0" i="0" u="none" strike="noStrike" cap="none" normalizeH="0" baseline="0" smtClean="0">
                <a:ln>
                  <a:noFill/>
                </a:ln>
                <a:solidFill>
                  <a:schemeClr val="tx1"/>
                </a:solidFill>
                <a:effectLst/>
                <a:latin typeface="Inter"/>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762000" y="1162440"/>
            <a:ext cx="71628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Integration with existing ADAS systems for a comprehensive safety approach</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Development of a mobile application for remote vehicle monitoring and alerts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Exploration of incorporating additional sensors for more comprehensive hazard detection</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Investigation of mesh networking capabilities for broader communication range</a:t>
            </a:r>
          </a:p>
        </p:txBody>
      </p:sp>
      <p:sp>
        <p:nvSpPr>
          <p:cNvPr id="10" name="Rectangle 6"/>
          <p:cNvSpPr>
            <a:spLocks noChangeArrowheads="1"/>
          </p:cNvSpPr>
          <p:nvPr/>
        </p:nvSpPr>
        <p:spPr bwMode="auto">
          <a:xfrm>
            <a:off x="0" y="1170392"/>
            <a:ext cx="16687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Inter"/>
              </a:rPr>
              <a:t/>
            </a:r>
            <a:br>
              <a:rPr kumimoji="0" lang="en-US" altLang="en-US" sz="1800" b="0" i="0" u="none" strike="noStrike" cap="none" normalizeH="0" baseline="0" smtClean="0">
                <a:ln>
                  <a:noFill/>
                </a:ln>
                <a:solidFill>
                  <a:schemeClr val="tx1"/>
                </a:solidFill>
                <a:effectLst/>
                <a:latin typeface="Inter"/>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8308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fontScale="90000"/>
          </a:bodyPr>
          <a:lstStyle/>
          <a:p>
            <a:pPr algn="l"/>
            <a:r>
              <a:rPr lang="en-US" b="1" dirty="0" smtClean="0">
                <a:latin typeface="Times New Roman" panose="02020603050405020304" pitchFamily="18" charset="0"/>
                <a:cs typeface="Times New Roman" panose="02020603050405020304" pitchFamily="18" charset="0"/>
              </a:rPr>
              <a:t>ABSTRACT</a:t>
            </a:r>
            <a:r>
              <a:rPr lang="en-US" b="1" dirty="0" smtClean="0"/>
              <a:t/>
            </a:r>
            <a:br>
              <a:rPr lang="en-US" b="1" dirty="0" smtClean="0"/>
            </a:br>
            <a:r>
              <a:rPr lang="en-US" dirty="0"/>
              <a:t/>
            </a:r>
            <a:br>
              <a:rPr lang="en-US" dirty="0"/>
            </a:br>
            <a:endParaRPr lang="en-US" dirty="0"/>
          </a:p>
        </p:txBody>
      </p:sp>
      <p:sp>
        <p:nvSpPr>
          <p:cNvPr id="3" name="Content Placeholder 2"/>
          <p:cNvSpPr>
            <a:spLocks noGrp="1"/>
          </p:cNvSpPr>
          <p:nvPr>
            <p:ph idx="1"/>
          </p:nvPr>
        </p:nvSpPr>
        <p:spPr>
          <a:xfrm>
            <a:off x="457200" y="1417638"/>
            <a:ext cx="8229600" cy="5059362"/>
          </a:xfrm>
        </p:spPr>
        <p:txBody>
          <a:bodyPr>
            <a:noAutofit/>
          </a:bodyPr>
          <a:lstStyle/>
          <a:p>
            <a:pPr algn="just"/>
            <a:r>
              <a:rPr lang="en-US" sz="2400" dirty="0" smtClean="0">
                <a:latin typeface="Times New Roman" panose="02020603050405020304" pitchFamily="18" charset="0"/>
                <a:cs typeface="Times New Roman" panose="02020603050405020304" pitchFamily="18" charset="0"/>
              </a:rPr>
              <a:t>Road </a:t>
            </a:r>
            <a:r>
              <a:rPr lang="en-US" sz="2400" dirty="0">
                <a:latin typeface="Times New Roman" panose="02020603050405020304" pitchFamily="18" charset="0"/>
                <a:cs typeface="Times New Roman" panose="02020603050405020304" pitchFamily="18" charset="0"/>
              </a:rPr>
              <a:t>safety remains a critical concern. This project presents a novel </a:t>
            </a:r>
            <a:r>
              <a:rPr lang="en-US" sz="2400" dirty="0" err="1">
                <a:latin typeface="Times New Roman" panose="02020603050405020304" pitchFamily="18" charset="0"/>
                <a:cs typeface="Times New Roman" panose="02020603050405020304" pitchFamily="18" charset="0"/>
              </a:rPr>
              <a:t>LoRa</a:t>
            </a:r>
            <a:r>
              <a:rPr lang="en-US" sz="2400" dirty="0">
                <a:latin typeface="Times New Roman" panose="02020603050405020304" pitchFamily="18" charset="0"/>
                <a:cs typeface="Times New Roman" panose="02020603050405020304" pitchFamily="18" charset="0"/>
              </a:rPr>
              <a:t> (Long Range) technology-based vehicle communication system. The system features transmitter and receiver units. The transmitter integrates gas, fire, and acceleration sensors, along with a manual status button. Upon anomaly detection, data transmits via </a:t>
            </a:r>
            <a:r>
              <a:rPr lang="en-US" sz="2400" dirty="0" err="1">
                <a:latin typeface="Times New Roman" panose="02020603050405020304" pitchFamily="18" charset="0"/>
                <a:cs typeface="Times New Roman" panose="02020603050405020304" pitchFamily="18" charset="0"/>
              </a:rPr>
              <a:t>LoRa</a:t>
            </a:r>
            <a:r>
              <a:rPr lang="en-US" sz="2400" dirty="0">
                <a:latin typeface="Times New Roman" panose="02020603050405020304" pitchFamily="18" charset="0"/>
                <a:cs typeface="Times New Roman" panose="02020603050405020304" pitchFamily="18" charset="0"/>
              </a:rPr>
              <a:t> to the receiver. The receiver, equipped with an LCD and buzzer, alerts the driver. This system facilitates efficient communication of critical surroundings information, promoting accident prevention and overall road safety.</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1066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pPr algn="l"/>
            <a:r>
              <a:rPr lang="en-US" b="1" dirty="0" smtClean="0">
                <a:latin typeface="Times New Roman" panose="02020603050405020304" pitchFamily="18" charset="0"/>
                <a:cs typeface="Times New Roman" panose="02020603050405020304" pitchFamily="18" charset="0"/>
              </a:rPr>
              <a:t>REFERENCE</a:t>
            </a:r>
            <a:r>
              <a:rPr lang="en-US" dirty="0" smtClean="0"/>
              <a:t/>
            </a:r>
            <a:br>
              <a:rPr lang="en-US" dirty="0" smtClean="0"/>
            </a:br>
            <a:endParaRPr lang="en-US" dirty="0"/>
          </a:p>
        </p:txBody>
      </p:sp>
      <p:sp>
        <p:nvSpPr>
          <p:cNvPr id="3" name="Content Placeholder 2"/>
          <p:cNvSpPr>
            <a:spLocks noGrp="1"/>
          </p:cNvSpPr>
          <p:nvPr>
            <p:ph idx="1"/>
          </p:nvPr>
        </p:nvSpPr>
        <p:spPr>
          <a:xfrm>
            <a:off x="304800" y="708819"/>
            <a:ext cx="8534400" cy="5486400"/>
          </a:xfrm>
        </p:spPr>
        <p:txBody>
          <a:bodyPr>
            <a:noAutofit/>
          </a:bodyPr>
          <a:lstStyle/>
          <a:p>
            <a:pPr algn="just"/>
            <a:r>
              <a:rPr lang="en-US" sz="2400" dirty="0">
                <a:latin typeface="Times New Roman" panose="02020603050405020304" pitchFamily="18" charset="0"/>
                <a:cs typeface="Times New Roman" panose="02020603050405020304" pitchFamily="18" charset="0"/>
              </a:rPr>
              <a:t>S. </a:t>
            </a:r>
            <a:r>
              <a:rPr lang="en-US" sz="2400" dirty="0" err="1">
                <a:latin typeface="Times New Roman" panose="02020603050405020304" pitchFamily="18" charset="0"/>
                <a:cs typeface="Times New Roman" panose="02020603050405020304" pitchFamily="18" charset="0"/>
              </a:rPr>
              <a:t>Iranmanesh</a:t>
            </a:r>
            <a:r>
              <a:rPr lang="en-US" sz="2400" dirty="0">
                <a:latin typeface="Times New Roman" panose="02020603050405020304" pitchFamily="18" charset="0"/>
                <a:cs typeface="Times New Roman" panose="02020603050405020304" pitchFamily="18" charset="0"/>
              </a:rPr>
              <a:t>, F. S. </a:t>
            </a:r>
            <a:r>
              <a:rPr lang="en-US" sz="2400" dirty="0" err="1">
                <a:latin typeface="Times New Roman" panose="02020603050405020304" pitchFamily="18" charset="0"/>
                <a:cs typeface="Times New Roman" panose="02020603050405020304" pitchFamily="18" charset="0"/>
              </a:rPr>
              <a:t>Abkenar</a:t>
            </a:r>
            <a:r>
              <a:rPr lang="en-US" sz="2400" dirty="0">
                <a:latin typeface="Times New Roman" panose="02020603050405020304" pitchFamily="18" charset="0"/>
                <a:cs typeface="Times New Roman" panose="02020603050405020304" pitchFamily="18" charset="0"/>
              </a:rPr>
              <a:t>, A. </a:t>
            </a:r>
            <a:r>
              <a:rPr lang="en-US" sz="2400" dirty="0" err="1">
                <a:latin typeface="Times New Roman" panose="02020603050405020304" pitchFamily="18" charset="0"/>
                <a:cs typeface="Times New Roman" panose="02020603050405020304" pitchFamily="18" charset="0"/>
              </a:rPr>
              <a:t>Jamalipour</a:t>
            </a:r>
            <a:r>
              <a:rPr lang="en-US" sz="2400" dirty="0">
                <a:latin typeface="Times New Roman" panose="02020603050405020304" pitchFamily="18" charset="0"/>
                <a:cs typeface="Times New Roman" panose="02020603050405020304" pitchFamily="18" charset="0"/>
              </a:rPr>
              <a:t>, and R. </a:t>
            </a:r>
            <a:r>
              <a:rPr lang="en-US" sz="2400" dirty="0" err="1">
                <a:latin typeface="Times New Roman" panose="02020603050405020304" pitchFamily="18" charset="0"/>
                <a:cs typeface="Times New Roman" panose="02020603050405020304" pitchFamily="18" charset="0"/>
              </a:rPr>
              <a:t>Raad</a:t>
            </a:r>
            <a:r>
              <a:rPr lang="en-US" sz="2400" dirty="0">
                <a:latin typeface="Times New Roman" panose="02020603050405020304" pitchFamily="18" charset="0"/>
                <a:cs typeface="Times New Roman" panose="02020603050405020304" pitchFamily="18" charset="0"/>
              </a:rPr>
              <a:t>, “A </a:t>
            </a:r>
            <a:r>
              <a:rPr lang="en-US" sz="2400" dirty="0" smtClean="0">
                <a:latin typeface="Times New Roman" panose="02020603050405020304" pitchFamily="18" charset="0"/>
                <a:cs typeface="Times New Roman" panose="02020603050405020304" pitchFamily="18" charset="0"/>
              </a:rPr>
              <a:t>heuristic distributed scheme to detect falsification of mobility patterns in internet Of vehicles,” IEEE Internet Things J., vol. 9, no. 1, pp. 719–727, Jan. 2022.</a:t>
            </a:r>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 E. </a:t>
            </a:r>
            <a:r>
              <a:rPr lang="en-US" sz="2400" dirty="0" err="1">
                <a:latin typeface="Times New Roman" panose="02020603050405020304" pitchFamily="18" charset="0"/>
                <a:cs typeface="Times New Roman" panose="02020603050405020304" pitchFamily="18" charset="0"/>
              </a:rPr>
              <a:t>Marai</a:t>
            </a:r>
            <a:r>
              <a:rPr lang="en-US" sz="2400" dirty="0">
                <a:latin typeface="Times New Roman" panose="02020603050405020304" pitchFamily="18" charset="0"/>
                <a:cs typeface="Times New Roman" panose="02020603050405020304" pitchFamily="18" charset="0"/>
              </a:rPr>
              <a:t> and T. </a:t>
            </a:r>
            <a:r>
              <a:rPr lang="en-US" sz="2400" dirty="0" err="1">
                <a:latin typeface="Times New Roman" panose="02020603050405020304" pitchFamily="18" charset="0"/>
                <a:cs typeface="Times New Roman" panose="02020603050405020304" pitchFamily="18" charset="0"/>
              </a:rPr>
              <a:t>Taleb</a:t>
            </a:r>
            <a:r>
              <a:rPr lang="en-US" sz="2400" dirty="0">
                <a:latin typeface="Times New Roman" panose="02020603050405020304" pitchFamily="18" charset="0"/>
                <a:cs typeface="Times New Roman" panose="02020603050405020304" pitchFamily="18" charset="0"/>
              </a:rPr>
              <a:t>, “Smooth and low latency video streaming for </a:t>
            </a:r>
            <a:r>
              <a:rPr lang="en-US" sz="2400" dirty="0" smtClean="0">
                <a:latin typeface="Times New Roman" panose="02020603050405020304" pitchFamily="18" charset="0"/>
                <a:cs typeface="Times New Roman" panose="02020603050405020304" pitchFamily="18" charset="0"/>
              </a:rPr>
              <a:t>autonomous </a:t>
            </a:r>
            <a:r>
              <a:rPr lang="en-US" sz="2400" dirty="0">
                <a:latin typeface="Times New Roman" panose="02020603050405020304" pitchFamily="18" charset="0"/>
                <a:cs typeface="Times New Roman" panose="02020603050405020304" pitchFamily="18" charset="0"/>
              </a:rPr>
              <a:t>cars during handover,” IEEE </a:t>
            </a:r>
            <a:r>
              <a:rPr lang="en-US" sz="2400" dirty="0" err="1">
                <a:latin typeface="Times New Roman" panose="02020603050405020304" pitchFamily="18" charset="0"/>
                <a:cs typeface="Times New Roman" panose="02020603050405020304" pitchFamily="18" charset="0"/>
              </a:rPr>
              <a:t>Netw</a:t>
            </a:r>
            <a:r>
              <a:rPr lang="en-US" sz="2400" dirty="0">
                <a:latin typeface="Times New Roman" panose="02020603050405020304" pitchFamily="18" charset="0"/>
                <a:cs typeface="Times New Roman" panose="02020603050405020304" pitchFamily="18" charset="0"/>
              </a:rPr>
              <a:t>., vol. 34, no. 6, pp. </a:t>
            </a:r>
            <a:r>
              <a:rPr lang="en-US" sz="2400" dirty="0" smtClean="0">
                <a:latin typeface="Times New Roman" panose="02020603050405020304" pitchFamily="18" charset="0"/>
                <a:cs typeface="Times New Roman" panose="02020603050405020304" pitchFamily="18" charset="0"/>
              </a:rPr>
              <a:t>302–309,Nov./Dec. 2020.</a:t>
            </a:r>
          </a:p>
          <a:p>
            <a:pPr algn="just"/>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 </a:t>
            </a:r>
            <a:r>
              <a:rPr lang="en-US" sz="2400" dirty="0" err="1">
                <a:latin typeface="Times New Roman" panose="02020603050405020304" pitchFamily="18" charset="0"/>
                <a:cs typeface="Times New Roman" panose="02020603050405020304" pitchFamily="18" charset="0"/>
              </a:rPr>
              <a:t>Taleb</a:t>
            </a:r>
            <a:r>
              <a:rPr lang="en-US" sz="2400" dirty="0">
                <a:latin typeface="Times New Roman" panose="02020603050405020304" pitchFamily="18" charset="0"/>
                <a:cs typeface="Times New Roman" panose="02020603050405020304" pitchFamily="18" charset="0"/>
              </a:rPr>
              <a:t>, A. </a:t>
            </a:r>
            <a:r>
              <a:rPr lang="en-US" sz="2400" dirty="0" err="1">
                <a:latin typeface="Times New Roman" panose="02020603050405020304" pitchFamily="18" charset="0"/>
                <a:cs typeface="Times New Roman" panose="02020603050405020304" pitchFamily="18" charset="0"/>
              </a:rPr>
              <a:t>Ksentini</a:t>
            </a:r>
            <a:r>
              <a:rPr lang="en-US" sz="2400" dirty="0">
                <a:latin typeface="Times New Roman" panose="02020603050405020304" pitchFamily="18" charset="0"/>
                <a:cs typeface="Times New Roman" panose="02020603050405020304" pitchFamily="18" charset="0"/>
              </a:rPr>
              <a:t>, and F. </a:t>
            </a:r>
            <a:r>
              <a:rPr lang="en-US" sz="2400" dirty="0" err="1">
                <a:latin typeface="Times New Roman" panose="02020603050405020304" pitchFamily="18" charset="0"/>
                <a:cs typeface="Times New Roman" panose="02020603050405020304" pitchFamily="18" charset="0"/>
              </a:rPr>
              <a:t>Filali</a:t>
            </a:r>
            <a:r>
              <a:rPr lang="en-US" sz="2400" dirty="0">
                <a:latin typeface="Times New Roman" panose="02020603050405020304" pitchFamily="18" charset="0"/>
                <a:cs typeface="Times New Roman" panose="02020603050405020304" pitchFamily="18" charset="0"/>
              </a:rPr>
              <a:t>, “Wireless connection steering </a:t>
            </a:r>
            <a:r>
              <a:rPr lang="en-US" sz="2400" dirty="0" smtClean="0">
                <a:latin typeface="Times New Roman" panose="02020603050405020304" pitchFamily="18" charset="0"/>
                <a:cs typeface="Times New Roman" panose="02020603050405020304" pitchFamily="18" charset="0"/>
              </a:rPr>
              <a:t>for vehicles</a:t>
            </a:r>
            <a:r>
              <a:rPr lang="en-US" sz="2400" dirty="0">
                <a:latin typeface="Times New Roman" panose="02020603050405020304" pitchFamily="18" charset="0"/>
                <a:cs typeface="Times New Roman" panose="02020603050405020304" pitchFamily="18" charset="0"/>
              </a:rPr>
              <a:t>,” in Proc. IEEE Glob. </a:t>
            </a:r>
            <a:r>
              <a:rPr lang="en-US" sz="2400" dirty="0" err="1">
                <a:latin typeface="Times New Roman" panose="02020603050405020304" pitchFamily="18" charset="0"/>
                <a:cs typeface="Times New Roman" panose="02020603050405020304" pitchFamily="18" charset="0"/>
              </a:rPr>
              <a:t>Commun</a:t>
            </a:r>
            <a:r>
              <a:rPr lang="en-US" sz="2400" dirty="0">
                <a:latin typeface="Times New Roman" panose="02020603050405020304" pitchFamily="18" charset="0"/>
                <a:cs typeface="Times New Roman" panose="02020603050405020304" pitchFamily="18" charset="0"/>
              </a:rPr>
              <a:t>. Conf., 2012, pp. 56–60</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Taleb</a:t>
            </a:r>
            <a:r>
              <a:rPr lang="en-US" sz="2400" dirty="0">
                <a:latin typeface="Times New Roman" panose="02020603050405020304" pitchFamily="18" charset="0"/>
                <a:cs typeface="Times New Roman" panose="02020603050405020304" pitchFamily="18" charset="0"/>
              </a:rPr>
              <a:t>, A. Benslimane, and K. B. </a:t>
            </a:r>
            <a:r>
              <a:rPr lang="en-US" sz="2400" dirty="0" err="1">
                <a:latin typeface="Times New Roman" panose="02020603050405020304" pitchFamily="18" charset="0"/>
                <a:cs typeface="Times New Roman" panose="02020603050405020304" pitchFamily="18" charset="0"/>
              </a:rPr>
              <a:t>Letaief</a:t>
            </a:r>
            <a:r>
              <a:rPr lang="en-US" sz="2400" dirty="0">
                <a:latin typeface="Times New Roman" panose="02020603050405020304" pitchFamily="18" charset="0"/>
                <a:cs typeface="Times New Roman" panose="02020603050405020304" pitchFamily="18" charset="0"/>
              </a:rPr>
              <a:t>, “Toward an effective </a:t>
            </a:r>
            <a:r>
              <a:rPr lang="en-US" sz="2400" dirty="0" smtClean="0">
                <a:latin typeface="Times New Roman" panose="02020603050405020304" pitchFamily="18" charset="0"/>
                <a:cs typeface="Times New Roman" panose="02020603050405020304" pitchFamily="18" charset="0"/>
              </a:rPr>
              <a:t>risk conscious </a:t>
            </a:r>
            <a:r>
              <a:rPr lang="en-US" sz="2400" dirty="0">
                <a:latin typeface="Times New Roman" panose="02020603050405020304" pitchFamily="18" charset="0"/>
                <a:cs typeface="Times New Roman" panose="02020603050405020304" pitchFamily="18" charset="0"/>
              </a:rPr>
              <a:t>and collaborative vehicular collision avoidance system,” </a:t>
            </a:r>
            <a:r>
              <a:rPr lang="en-US" sz="2400" dirty="0" smtClean="0">
                <a:latin typeface="Times New Roman" panose="02020603050405020304" pitchFamily="18" charset="0"/>
                <a:cs typeface="Times New Roman" panose="02020603050405020304" pitchFamily="18" charset="0"/>
              </a:rPr>
              <a:t>IEEE Trans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Veh</a:t>
            </a:r>
            <a:r>
              <a:rPr lang="en-US" sz="2400" dirty="0">
                <a:latin typeface="Times New Roman" panose="02020603050405020304" pitchFamily="18" charset="0"/>
                <a:cs typeface="Times New Roman" panose="02020603050405020304" pitchFamily="18" charset="0"/>
              </a:rPr>
              <a:t>. Technol., vol. 59, no. 3, pp. 1474–1486, Mar. 2010.</a:t>
            </a:r>
          </a:p>
          <a:p>
            <a:pPr marL="0" indent="0" algn="just">
              <a:buNone/>
            </a:pPr>
            <a:r>
              <a:rPr lang="en-US" sz="2400" dirty="0" smtClean="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41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latin typeface="Times New Roman" panose="02020603050405020304" pitchFamily="18" charset="0"/>
                <a:cs typeface="Times New Roman" panose="02020603050405020304" pitchFamily="18" charset="0"/>
              </a:rPr>
              <a:t>INTRODUCTION</a:t>
            </a:r>
            <a:r>
              <a:rPr lang="en-US" b="1" dirty="0"/>
              <a:t> </a:t>
            </a:r>
            <a:r>
              <a:rPr lang="en-US" dirty="0"/>
              <a:t/>
            </a:r>
            <a:br>
              <a:rPr lang="en-US" dirty="0"/>
            </a:br>
            <a:endParaRPr lang="en-US" dirty="0"/>
          </a:p>
        </p:txBody>
      </p:sp>
      <p:sp>
        <p:nvSpPr>
          <p:cNvPr id="3" name="Content Placeholder 2"/>
          <p:cNvSpPr>
            <a:spLocks noGrp="1"/>
          </p:cNvSpPr>
          <p:nvPr>
            <p:ph idx="1"/>
          </p:nvPr>
        </p:nvSpPr>
        <p:spPr>
          <a:xfrm>
            <a:off x="304800" y="914400"/>
            <a:ext cx="8610600" cy="5867400"/>
          </a:xfrm>
        </p:spPr>
        <p:txBody>
          <a:bodyPr>
            <a:noAutofit/>
          </a:bodyPr>
          <a:lstStyle/>
          <a:p>
            <a:pPr algn="just"/>
            <a:r>
              <a:rPr lang="en-US" sz="2400" dirty="0" smtClean="0">
                <a:latin typeface="Times New Roman" panose="02020603050405020304" pitchFamily="18" charset="0"/>
                <a:cs typeface="Times New Roman" panose="02020603050405020304" pitchFamily="18" charset="0"/>
              </a:rPr>
              <a:t>Advanced </a:t>
            </a:r>
            <a:r>
              <a:rPr lang="en-US" sz="2400" dirty="0">
                <a:latin typeface="Times New Roman" panose="02020603050405020304" pitchFamily="18" charset="0"/>
                <a:cs typeface="Times New Roman" panose="02020603050405020304" pitchFamily="18" charset="0"/>
              </a:rPr>
              <a:t>automotive technologies have significantly improved safety standards. This project proposes a </a:t>
            </a:r>
            <a:r>
              <a:rPr lang="en-US" sz="2400" dirty="0" err="1">
                <a:latin typeface="Times New Roman" panose="02020603050405020304" pitchFamily="18" charset="0"/>
                <a:cs typeface="Times New Roman" panose="02020603050405020304" pitchFamily="18" charset="0"/>
              </a:rPr>
              <a:t>LoRa</a:t>
            </a:r>
            <a:r>
              <a:rPr lang="en-US" sz="2400" dirty="0">
                <a:latin typeface="Times New Roman" panose="02020603050405020304" pitchFamily="18" charset="0"/>
                <a:cs typeface="Times New Roman" panose="02020603050405020304" pitchFamily="18" charset="0"/>
              </a:rPr>
              <a:t>-based vehicle communication system. </a:t>
            </a:r>
            <a:r>
              <a:rPr lang="en-US" sz="2400" dirty="0" err="1">
                <a:latin typeface="Times New Roman" panose="02020603050405020304" pitchFamily="18" charset="0"/>
                <a:cs typeface="Times New Roman" panose="02020603050405020304" pitchFamily="18" charset="0"/>
              </a:rPr>
              <a:t>LoRa's</a:t>
            </a:r>
            <a:r>
              <a:rPr lang="en-US" sz="2400" dirty="0">
                <a:latin typeface="Times New Roman" panose="02020603050405020304" pitchFamily="18" charset="0"/>
                <a:cs typeface="Times New Roman" panose="02020603050405020304" pitchFamily="18" charset="0"/>
              </a:rPr>
              <a:t> long-range and low-power features enable real-time data transmission between vehicles, overcoming limitations of traditional methods.</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4594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solidFill>
                  <a:srgbClr val="0D0D0D"/>
                </a:solidFill>
                <a:latin typeface="Times New Roman" panose="02020603050405020304" pitchFamily="18" charset="0"/>
                <a:cs typeface="Times New Roman" panose="02020603050405020304" pitchFamily="18" charset="0"/>
              </a:rPr>
              <a:t>PROBLEM STATEMENT</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Current vehicle communication systems lack real-time data exchange capabilities and often rely on short-range technologies. This hinders driver awareness of surrounding hazards, potentially leading to accidents.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3720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38400"/>
            <a:ext cx="8229600" cy="1143000"/>
          </a:xfrm>
        </p:spPr>
        <p:txBody>
          <a:bodyPr/>
          <a:lstStyle/>
          <a:p>
            <a:r>
              <a:rPr lang="en-US" b="1" dirty="0" smtClean="0">
                <a:latin typeface="Times New Roman" panose="02020603050405020304" pitchFamily="18" charset="0"/>
                <a:cs typeface="Times New Roman" panose="02020603050405020304" pitchFamily="18" charset="0"/>
              </a:rPr>
              <a:t>LITERATURE SURVEY</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532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53491485"/>
              </p:ext>
            </p:extLst>
          </p:nvPr>
        </p:nvGraphicFramePr>
        <p:xfrm>
          <a:off x="228600" y="609600"/>
          <a:ext cx="8458200" cy="5852160"/>
        </p:xfrm>
        <a:graphic>
          <a:graphicData uri="http://schemas.openxmlformats.org/drawingml/2006/table">
            <a:tbl>
              <a:tblPr firstRow="1" bandRow="1">
                <a:tableStyleId>{5C22544A-7EE6-4342-B048-85BDC9FD1C3A}</a:tableStyleId>
              </a:tblPr>
              <a:tblGrid>
                <a:gridCol w="783166">
                  <a:extLst>
                    <a:ext uri="{9D8B030D-6E8A-4147-A177-3AD203B41FA5}">
                      <a16:colId xmlns:a16="http://schemas.microsoft.com/office/drawing/2014/main" val="4005880109"/>
                    </a:ext>
                  </a:extLst>
                </a:gridCol>
                <a:gridCol w="3484034">
                  <a:extLst>
                    <a:ext uri="{9D8B030D-6E8A-4147-A177-3AD203B41FA5}">
                      <a16:colId xmlns:a16="http://schemas.microsoft.com/office/drawing/2014/main" val="45104110"/>
                    </a:ext>
                  </a:extLst>
                </a:gridCol>
                <a:gridCol w="2372882">
                  <a:extLst>
                    <a:ext uri="{9D8B030D-6E8A-4147-A177-3AD203B41FA5}">
                      <a16:colId xmlns:a16="http://schemas.microsoft.com/office/drawing/2014/main" val="3569507652"/>
                    </a:ext>
                  </a:extLst>
                </a:gridCol>
                <a:gridCol w="1818118">
                  <a:extLst>
                    <a:ext uri="{9D8B030D-6E8A-4147-A177-3AD203B41FA5}">
                      <a16:colId xmlns:a16="http://schemas.microsoft.com/office/drawing/2014/main" val="2957153939"/>
                    </a:ext>
                  </a:extLst>
                </a:gridCol>
              </a:tblGrid>
              <a:tr h="503175">
                <a:tc>
                  <a:txBody>
                    <a:bodyPr/>
                    <a:lstStyle/>
                    <a:p>
                      <a:pPr algn="ctr"/>
                      <a:r>
                        <a:rPr lang="en-US" dirty="0" smtClean="0">
                          <a:latin typeface="Times New Roman" panose="02020603050405020304" pitchFamily="18" charset="0"/>
                          <a:cs typeface="Times New Roman" panose="02020603050405020304" pitchFamily="18" charset="0"/>
                        </a:rPr>
                        <a:t>SI.NO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TITLE OF</a:t>
                      </a:r>
                      <a:r>
                        <a:rPr lang="en-US" baseline="0" dirty="0" smtClean="0">
                          <a:latin typeface="Times New Roman" panose="02020603050405020304" pitchFamily="18" charset="0"/>
                          <a:cs typeface="Times New Roman" panose="02020603050405020304" pitchFamily="18" charset="0"/>
                        </a:rPr>
                        <a:t> THE PROJECT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AUTHOR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DRAWBACKS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91285248"/>
                  </a:ext>
                </a:extLst>
              </a:tr>
              <a:tr h="934469">
                <a:tc>
                  <a:txBody>
                    <a:bodyPr/>
                    <a:lstStyle/>
                    <a:p>
                      <a:r>
                        <a:rPr lang="en-US" dirty="0" smtClean="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Feature-Based Vehicle</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Identification Framework for</a:t>
                      </a:r>
                    </a:p>
                    <a:p>
                      <a:r>
                        <a:rPr lang="en-US" dirty="0" smtClean="0">
                          <a:latin typeface="Times New Roman" panose="02020603050405020304" pitchFamily="18" charset="0"/>
                          <a:cs typeface="Times New Roman" panose="02020603050405020304" pitchFamily="18" charset="0"/>
                        </a:rPr>
                        <a:t>Optimization of Collective Perception Messages in</a:t>
                      </a:r>
                    </a:p>
                    <a:p>
                      <a:r>
                        <a:rPr lang="en-US" dirty="0" smtClean="0">
                          <a:latin typeface="Times New Roman" panose="02020603050405020304" pitchFamily="18" charset="0"/>
                          <a:cs typeface="Times New Roman" panose="02020603050405020304" pitchFamily="18" charset="0"/>
                        </a:rPr>
                        <a:t>Vehicular Networks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HIDETAKA MASUDA, OUSSAMA EL MARAI , MANABU TSUKADA, TARIK TALEB </a:t>
                      </a:r>
                    </a:p>
                    <a:p>
                      <a:r>
                        <a:rPr lang="en-IN" dirty="0" smtClean="0">
                          <a:latin typeface="Times New Roman" panose="02020603050405020304" pitchFamily="18" charset="0"/>
                          <a:cs typeface="Times New Roman" panose="02020603050405020304" pitchFamily="18" charset="0"/>
                        </a:rPr>
                        <a:t>AND HIROSHI ESAKI</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mn-lt"/>
                          <a:ea typeface="+mn-ea"/>
                          <a:cs typeface="+mn-cs"/>
                        </a:rPr>
                        <a:t>Limited</a:t>
                      </a:r>
                      <a:r>
                        <a:rPr lang="en-US" sz="1800" b="0" i="0" kern="1200" baseline="0" dirty="0" smtClean="0">
                          <a:solidFill>
                            <a:schemeClr val="dk1"/>
                          </a:solidFill>
                          <a:effectLst/>
                          <a:latin typeface="+mn-lt"/>
                          <a:ea typeface="+mn-ea"/>
                          <a:cs typeface="+mn-cs"/>
                        </a:rPr>
                        <a:t> range</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6469613"/>
                  </a:ext>
                </a:extLst>
              </a:tr>
              <a:tr h="1150115">
                <a:tc>
                  <a:txBody>
                    <a:bodyPr/>
                    <a:lstStyle/>
                    <a:p>
                      <a:r>
                        <a:rPr lang="en-US" dirty="0" smtClean="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Computationally Efficient Nonlinear One- and</a:t>
                      </a:r>
                    </a:p>
                    <a:p>
                      <a:r>
                        <a:rPr lang="en-US" dirty="0" smtClean="0">
                          <a:latin typeface="Times New Roman" panose="02020603050405020304" pitchFamily="18" charset="0"/>
                          <a:cs typeface="Times New Roman" panose="02020603050405020304" pitchFamily="18" charset="0"/>
                        </a:rPr>
                        <a:t>Two-Track Models for Multi trailer Road Vehicles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TOHEED GHANDRIZ, </a:t>
                      </a:r>
                    </a:p>
                    <a:p>
                      <a:r>
                        <a:rPr lang="en-US" dirty="0" smtClean="0">
                          <a:latin typeface="Times New Roman" panose="02020603050405020304" pitchFamily="18" charset="0"/>
                          <a:cs typeface="Times New Roman" panose="02020603050405020304" pitchFamily="18" charset="0"/>
                        </a:rPr>
                        <a:t>BENGT JACOBSON,</a:t>
                      </a:r>
                    </a:p>
                    <a:p>
                      <a:r>
                        <a:rPr lang="en-US" dirty="0" smtClean="0">
                          <a:latin typeface="Times New Roman" panose="02020603050405020304" pitchFamily="18" charset="0"/>
                          <a:cs typeface="Times New Roman" panose="02020603050405020304" pitchFamily="18" charset="0"/>
                        </a:rPr>
                        <a:t>PETER NILSSON,</a:t>
                      </a:r>
                    </a:p>
                    <a:p>
                      <a:r>
                        <a:rPr lang="en-US" dirty="0" smtClean="0">
                          <a:latin typeface="Times New Roman" panose="02020603050405020304" pitchFamily="18" charset="0"/>
                          <a:cs typeface="Times New Roman" panose="02020603050405020304" pitchFamily="18" charset="0"/>
                        </a:rPr>
                        <a:t>LEO LAINE AND NIKLAS FRÖJD</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mn-lt"/>
                          <a:ea typeface="+mn-ea"/>
                          <a:cs typeface="+mn-cs"/>
                        </a:rPr>
                        <a:t>Scalability and Compatibility</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7853546"/>
                  </a:ext>
                </a:extLst>
              </a:tr>
              <a:tr h="786780">
                <a:tc>
                  <a:txBody>
                    <a:bodyPr/>
                    <a:lstStyle/>
                    <a:p>
                      <a:r>
                        <a:rPr lang="en-US" dirty="0" smtClean="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An Improved Motion Control With Cyber-Physical</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Uncertainty Tolerance for Distributed Drive</a:t>
                      </a:r>
                    </a:p>
                    <a:p>
                      <a:r>
                        <a:rPr lang="en-US" dirty="0" smtClean="0">
                          <a:latin typeface="Times New Roman" panose="02020603050405020304" pitchFamily="18" charset="0"/>
                          <a:cs typeface="Times New Roman" panose="02020603050405020304" pitchFamily="18" charset="0"/>
                        </a:rPr>
                        <a:t>Electric Vehicle</a:t>
                      </a:r>
                      <a:endParaRPr lang="en-IN" dirty="0">
                        <a:latin typeface="Times New Roman" panose="02020603050405020304" pitchFamily="18" charset="0"/>
                        <a:cs typeface="Times New Roman" panose="02020603050405020304" pitchFamily="18" charset="0"/>
                      </a:endParaRPr>
                    </a:p>
                  </a:txBody>
                  <a:tcPr/>
                </a:tc>
                <a:tc>
                  <a:txBody>
                    <a:bodyPr/>
                    <a:lstStyle/>
                    <a:p>
                      <a:r>
                        <a:rPr lang="de-DE" dirty="0" smtClean="0">
                          <a:latin typeface="Times New Roman" panose="02020603050405020304" pitchFamily="18" charset="0"/>
                          <a:cs typeface="Times New Roman" panose="02020603050405020304" pitchFamily="18" charset="0"/>
                        </a:rPr>
                        <a:t>WANKE CAO , ZHIWEN ZHU, JINRUI NAN</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mn-lt"/>
                          <a:ea typeface="+mn-ea"/>
                          <a:cs typeface="+mn-cs"/>
                        </a:rPr>
                        <a:t>Power Consumption</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20901382"/>
                  </a:ext>
                </a:extLst>
              </a:tr>
            </a:tbl>
          </a:graphicData>
        </a:graphic>
      </p:graphicFrame>
    </p:spTree>
    <p:extLst>
      <p:ext uri="{BB962C8B-B14F-4D97-AF65-F5344CB8AC3E}">
        <p14:creationId xmlns:p14="http://schemas.microsoft.com/office/powerpoint/2010/main" val="3322670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normAutofit fontScale="90000"/>
          </a:bodyPr>
          <a:lstStyle/>
          <a:p>
            <a:pPr algn="l"/>
            <a:r>
              <a:rPr lang="en-US" b="1" dirty="0" smtClean="0">
                <a:latin typeface="Times New Roman" panose="02020603050405020304" pitchFamily="18" charset="0"/>
                <a:cs typeface="Times New Roman" panose="02020603050405020304" pitchFamily="18" charset="0"/>
              </a:rPr>
              <a:t>EXISTING SYSTEM</a:t>
            </a:r>
            <a:r>
              <a:rPr lang="en-US" dirty="0"/>
              <a:t/>
            </a:r>
            <a:br>
              <a:rPr lang="en-US" dirty="0"/>
            </a:br>
            <a:endParaRPr lang="en-US" dirty="0"/>
          </a:p>
        </p:txBody>
      </p:sp>
      <p:sp>
        <p:nvSpPr>
          <p:cNvPr id="3" name="Content Placeholder 2"/>
          <p:cNvSpPr>
            <a:spLocks noGrp="1"/>
          </p:cNvSpPr>
          <p:nvPr>
            <p:ph idx="1"/>
          </p:nvPr>
        </p:nvSpPr>
        <p:spPr>
          <a:xfrm>
            <a:off x="304800" y="914400"/>
            <a:ext cx="8229600" cy="5135563"/>
          </a:xfrm>
        </p:spPr>
        <p:txBody>
          <a:bodyPr>
            <a:noAutofit/>
          </a:bodyPr>
          <a:lstStyle/>
          <a:p>
            <a:pPr marL="685800" algn="just">
              <a:spcBef>
                <a:spcPts val="0"/>
              </a:spcBef>
              <a:spcAft>
                <a:spcPts val="800"/>
              </a:spcAft>
            </a:pPr>
            <a:r>
              <a:rPr lang="en-US" sz="2400" dirty="0" smtClean="0">
                <a:latin typeface="Times New Roman" panose="02020603050405020304" pitchFamily="18" charset="0"/>
                <a:cs typeface="Times New Roman" panose="02020603050405020304" pitchFamily="18" charset="0"/>
              </a:rPr>
              <a:t>Advanced </a:t>
            </a:r>
            <a:r>
              <a:rPr lang="en-US" sz="2400" dirty="0">
                <a:latin typeface="Times New Roman" panose="02020603050405020304" pitchFamily="18" charset="0"/>
                <a:cs typeface="Times New Roman" panose="02020603050405020304" pitchFamily="18" charset="0"/>
              </a:rPr>
              <a:t>driver-assistance systems (ADAS) primarily focus on in-vehicle safety features.</a:t>
            </a:r>
          </a:p>
          <a:p>
            <a:pPr marL="685800" algn="just">
              <a:spcBef>
                <a:spcPts val="0"/>
              </a:spcBef>
              <a:spcAft>
                <a:spcPts val="800"/>
              </a:spcAft>
            </a:pPr>
            <a:r>
              <a:rPr lang="en-US" sz="2400" dirty="0" err="1" smtClean="0">
                <a:latin typeface="Times New Roman" panose="02020603050405020304" pitchFamily="18" charset="0"/>
                <a:cs typeface="Times New Roman" panose="02020603050405020304" pitchFamily="18" charset="0"/>
              </a:rPr>
              <a:t>ine</a:t>
            </a:r>
            <a:r>
              <a:rPr lang="en-US" sz="2400" dirty="0" smtClean="0">
                <a:latin typeface="Times New Roman" panose="02020603050405020304" pitchFamily="18" charset="0"/>
                <a:cs typeface="Times New Roman" panose="02020603050405020304" pitchFamily="18" charset="0"/>
              </a:rPr>
              <a:t>-of-sight methods (e.g</a:t>
            </a:r>
            <a:r>
              <a:rPr lang="en-US" sz="2400" dirty="0">
                <a:latin typeface="Times New Roman" panose="02020603050405020304" pitchFamily="18" charset="0"/>
                <a:cs typeface="Times New Roman" panose="02020603050405020304" pitchFamily="18" charset="0"/>
              </a:rPr>
              <a:t>., thermal cameras)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652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b="1" dirty="0" smtClean="0">
                <a:latin typeface="Times New Roman" panose="02020603050405020304" pitchFamily="18" charset="0"/>
                <a:cs typeface="Times New Roman" panose="02020603050405020304" pitchFamily="18" charset="0"/>
              </a:rPr>
              <a:t>DISADVANTAGES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dirty="0" smtClean="0">
                <a:latin typeface="Times New Roman" panose="02020603050405020304" pitchFamily="18" charset="0"/>
                <a:cs typeface="Times New Roman" panose="02020603050405020304" pitchFamily="18" charset="0"/>
              </a:rPr>
              <a:t>Limited </a:t>
            </a:r>
            <a:r>
              <a:rPr lang="en-US" sz="2400" dirty="0">
                <a:latin typeface="Times New Roman" panose="02020603050405020304" pitchFamily="18" charset="0"/>
                <a:cs typeface="Times New Roman" panose="02020603050405020304" pitchFamily="18" charset="0"/>
              </a:rPr>
              <a:t>range of communication</a:t>
            </a:r>
          </a:p>
          <a:p>
            <a:r>
              <a:rPr lang="en-US" sz="2400" dirty="0">
                <a:latin typeface="Times New Roman" panose="02020603050405020304" pitchFamily="18" charset="0"/>
                <a:cs typeface="Times New Roman" panose="02020603050405020304" pitchFamily="18" charset="0"/>
              </a:rPr>
              <a:t>Inability to convey specific hazard information</a:t>
            </a:r>
          </a:p>
          <a:p>
            <a:r>
              <a:rPr lang="en-US" sz="2400" dirty="0">
                <a:latin typeface="Times New Roman" panose="02020603050405020304" pitchFamily="18" charset="0"/>
                <a:cs typeface="Times New Roman" panose="02020603050405020304" pitchFamily="18" charset="0"/>
              </a:rPr>
              <a:t>Focus on in-vehicle safety rather than driver awareness of external </a:t>
            </a:r>
            <a:r>
              <a:rPr lang="en-US" sz="2400" dirty="0" smtClean="0">
                <a:latin typeface="Times New Roman" panose="02020603050405020304" pitchFamily="18" charset="0"/>
                <a:cs typeface="Times New Roman" panose="02020603050405020304" pitchFamily="18" charset="0"/>
              </a:rPr>
              <a:t>threats contact </a:t>
            </a:r>
            <a:r>
              <a:rPr lang="en-US" sz="2400" dirty="0">
                <a:latin typeface="Times New Roman" panose="02020603050405020304" pitchFamily="18" charset="0"/>
                <a:cs typeface="Times New Roman" panose="02020603050405020304" pitchFamily="18" charset="0"/>
              </a:rPr>
              <a:t>with the subject</a:t>
            </a:r>
          </a:p>
        </p:txBody>
      </p:sp>
    </p:spTree>
    <p:extLst>
      <p:ext uri="{BB962C8B-B14F-4D97-AF65-F5344CB8AC3E}">
        <p14:creationId xmlns:p14="http://schemas.microsoft.com/office/powerpoint/2010/main" val="2668284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857</TotalTime>
  <Words>1621</Words>
  <Application>Microsoft Office PowerPoint</Application>
  <PresentationFormat>On-screen Show (4:3)</PresentationFormat>
  <Paragraphs>125</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Inter</vt:lpstr>
      <vt:lpstr>Söhne</vt:lpstr>
      <vt:lpstr>Times New Roman</vt:lpstr>
      <vt:lpstr>Office Theme</vt:lpstr>
      <vt:lpstr>VEHICLE COMMUNICATION SYSTEM USING LORA FOR ENHANCED ROAD SAFETY</vt:lpstr>
      <vt:lpstr>OBJECTIVE</vt:lpstr>
      <vt:lpstr>ABSTRACT  </vt:lpstr>
      <vt:lpstr>INTRODUCTION  </vt:lpstr>
      <vt:lpstr>PROBLEM STATEMENT</vt:lpstr>
      <vt:lpstr>LITERATURE SURVEY</vt:lpstr>
      <vt:lpstr>PowerPoint Presentation</vt:lpstr>
      <vt:lpstr>EXISTING SYSTEM </vt:lpstr>
      <vt:lpstr>DISADVANTAGES</vt:lpstr>
      <vt:lpstr>PROPOSED SYSTEM</vt:lpstr>
      <vt:lpstr>ADVANTAGES</vt:lpstr>
      <vt:lpstr>TECHNOLOGIES USED IN PROPOSED SYSTEM</vt:lpstr>
      <vt:lpstr>BLOCK DIAGRAM FOR HARDWARE TRANSMITER PART</vt:lpstr>
      <vt:lpstr>RECIVER PART</vt:lpstr>
      <vt:lpstr>BLOCK DIAGRAM EXPLANATION</vt:lpstr>
      <vt:lpstr>HARDWARE REQUIRED </vt:lpstr>
      <vt:lpstr>SOFTWARE REQUIRED </vt:lpstr>
      <vt:lpstr>HARDWARE MODULE</vt:lpstr>
      <vt:lpstr>NODEMCU(ESP32)</vt:lpstr>
      <vt:lpstr>GAS SENSOR</vt:lpstr>
      <vt:lpstr>FIRE SENSOR</vt:lpstr>
      <vt:lpstr>ACCELEROMETER SENSOR</vt:lpstr>
      <vt:lpstr>LORA MODULE</vt:lpstr>
      <vt:lpstr>PUSH BUTTON</vt:lpstr>
      <vt:lpstr>BUZZER</vt:lpstr>
      <vt:lpstr> I2C LCD</vt:lpstr>
      <vt:lpstr>ARDUINO IDE</vt:lpstr>
      <vt:lpstr>CONCLUSION</vt:lpstr>
      <vt:lpstr>FUTURE SCOPE</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Pipe crawling robot</dc:title>
  <dc:creator>sathish</dc:creator>
  <cp:lastModifiedBy>pantech</cp:lastModifiedBy>
  <cp:revision>77</cp:revision>
  <dcterms:created xsi:type="dcterms:W3CDTF">2006-08-16T00:00:00Z</dcterms:created>
  <dcterms:modified xsi:type="dcterms:W3CDTF">2024-03-22T08:08:31Z</dcterms:modified>
</cp:coreProperties>
</file>